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147471136" r:id="rId2"/>
    <p:sldId id="2147471300" r:id="rId3"/>
    <p:sldId id="2147471308" r:id="rId4"/>
    <p:sldId id="2147471301" r:id="rId5"/>
    <p:sldId id="2147471319" r:id="rId6"/>
    <p:sldId id="2147471309" r:id="rId7"/>
    <p:sldId id="2147471340" r:id="rId8"/>
    <p:sldId id="2147471342" r:id="rId9"/>
    <p:sldId id="2147471320" r:id="rId10"/>
    <p:sldId id="2147471321" r:id="rId11"/>
    <p:sldId id="2147471323" r:id="rId12"/>
    <p:sldId id="2147471322" r:id="rId13"/>
    <p:sldId id="2147471324" r:id="rId14"/>
    <p:sldId id="2147471325" r:id="rId15"/>
    <p:sldId id="2147471310" r:id="rId16"/>
    <p:sldId id="2147471311" r:id="rId17"/>
    <p:sldId id="2147471346" r:id="rId18"/>
    <p:sldId id="2147471327" r:id="rId19"/>
    <p:sldId id="2147471328" r:id="rId20"/>
    <p:sldId id="2147471329" r:id="rId21"/>
    <p:sldId id="2147471330" r:id="rId22"/>
    <p:sldId id="2147471312" r:id="rId23"/>
    <p:sldId id="2147471339" r:id="rId24"/>
    <p:sldId id="2147471343" r:id="rId25"/>
    <p:sldId id="2147471344" r:id="rId26"/>
    <p:sldId id="2147471345" r:id="rId27"/>
    <p:sldId id="2147471146" r:id="rId28"/>
    <p:sldId id="2147471331" r:id="rId29"/>
    <p:sldId id="2147471347" r:id="rId30"/>
    <p:sldId id="2147471334" r:id="rId31"/>
    <p:sldId id="2147471335" r:id="rId32"/>
    <p:sldId id="2147471336" r:id="rId33"/>
    <p:sldId id="2147471337" r:id="rId34"/>
    <p:sldId id="214747096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ika Prasad Maurya" userId="3ec2c35f-52f6-4c4d-b3c7-491e279113de" providerId="ADAL" clId="{8849FF4B-E1A0-469D-B4F9-8740404F2813}"/>
    <pc:docChg chg="modSld">
      <pc:chgData name="Ambika Prasad Maurya" userId="3ec2c35f-52f6-4c4d-b3c7-491e279113de" providerId="ADAL" clId="{8849FF4B-E1A0-469D-B4F9-8740404F2813}" dt="2024-05-27T10:46:02.042" v="5" actId="729"/>
      <pc:docMkLst>
        <pc:docMk/>
      </pc:docMkLst>
      <pc:sldChg chg="mod modShow">
        <pc:chgData name="Ambika Prasad Maurya" userId="3ec2c35f-52f6-4c4d-b3c7-491e279113de" providerId="ADAL" clId="{8849FF4B-E1A0-469D-B4F9-8740404F2813}" dt="2024-05-27T10:46:02.042" v="5" actId="729"/>
        <pc:sldMkLst>
          <pc:docMk/>
          <pc:sldMk cId="2115932860" sldId="2147471146"/>
        </pc:sldMkLst>
      </pc:sldChg>
      <pc:sldChg chg="mod modShow">
        <pc:chgData name="Ambika Prasad Maurya" userId="3ec2c35f-52f6-4c4d-b3c7-491e279113de" providerId="ADAL" clId="{8849FF4B-E1A0-469D-B4F9-8740404F2813}" dt="2024-05-27T10:45:50.755" v="0" actId="729"/>
        <pc:sldMkLst>
          <pc:docMk/>
          <pc:sldMk cId="2023882117" sldId="2147471312"/>
        </pc:sldMkLst>
      </pc:sldChg>
      <pc:sldChg chg="mod modShow">
        <pc:chgData name="Ambika Prasad Maurya" userId="3ec2c35f-52f6-4c4d-b3c7-491e279113de" providerId="ADAL" clId="{8849FF4B-E1A0-469D-B4F9-8740404F2813}" dt="2024-05-27T10:45:52.807" v="1" actId="729"/>
        <pc:sldMkLst>
          <pc:docMk/>
          <pc:sldMk cId="2053642914" sldId="2147471339"/>
        </pc:sldMkLst>
      </pc:sldChg>
      <pc:sldChg chg="mod modShow">
        <pc:chgData name="Ambika Prasad Maurya" userId="3ec2c35f-52f6-4c4d-b3c7-491e279113de" providerId="ADAL" clId="{8849FF4B-E1A0-469D-B4F9-8740404F2813}" dt="2024-05-27T10:45:54.590" v="2" actId="729"/>
        <pc:sldMkLst>
          <pc:docMk/>
          <pc:sldMk cId="1166300901" sldId="2147471343"/>
        </pc:sldMkLst>
      </pc:sldChg>
      <pc:sldChg chg="mod modShow">
        <pc:chgData name="Ambika Prasad Maurya" userId="3ec2c35f-52f6-4c4d-b3c7-491e279113de" providerId="ADAL" clId="{8849FF4B-E1A0-469D-B4F9-8740404F2813}" dt="2024-05-27T10:45:56.505" v="3" actId="729"/>
        <pc:sldMkLst>
          <pc:docMk/>
          <pc:sldMk cId="2547319815" sldId="2147471344"/>
        </pc:sldMkLst>
      </pc:sldChg>
      <pc:sldChg chg="mod modShow">
        <pc:chgData name="Ambika Prasad Maurya" userId="3ec2c35f-52f6-4c4d-b3c7-491e279113de" providerId="ADAL" clId="{8849FF4B-E1A0-469D-B4F9-8740404F2813}" dt="2024-05-27T10:45:59.116" v="4" actId="729"/>
        <pc:sldMkLst>
          <pc:docMk/>
          <pc:sldMk cId="3637341327" sldId="21474713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E31DB-9CF2-42CA-AEE6-0425A14B4CDD}" type="datetimeFigureOut">
              <a:rPr lang="en-US" smtClean="0"/>
              <a:t>27-May-24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5F8019-EA2C-40B6-9B2C-DE258E219D5C}" type="slidenum">
              <a:rPr lang="en-US" smtClean="0"/>
              <a:t>‹#›</a:t>
            </a:fld>
            <a:endParaRPr lang="en-US"/>
          </a:p>
        </p:txBody>
      </p:sp>
    </p:spTree>
    <p:extLst>
      <p:ext uri="{BB962C8B-B14F-4D97-AF65-F5344CB8AC3E}">
        <p14:creationId xmlns:p14="http://schemas.microsoft.com/office/powerpoint/2010/main" val="3039975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B9DE77-BA64-484A-A7AF-F81B23799E4A}" type="slidenum">
              <a:rPr lang="en-US" smtClean="0"/>
              <a:t>1</a:t>
            </a:fld>
            <a:endParaRPr lang="en-US"/>
          </a:p>
        </p:txBody>
      </p:sp>
    </p:spTree>
    <p:extLst>
      <p:ext uri="{BB962C8B-B14F-4D97-AF65-F5344CB8AC3E}">
        <p14:creationId xmlns:p14="http://schemas.microsoft.com/office/powerpoint/2010/main" val="408655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13</a:t>
            </a:fld>
            <a:endParaRPr lang="en-US"/>
          </a:p>
        </p:txBody>
      </p:sp>
    </p:spTree>
    <p:extLst>
      <p:ext uri="{BB962C8B-B14F-4D97-AF65-F5344CB8AC3E}">
        <p14:creationId xmlns:p14="http://schemas.microsoft.com/office/powerpoint/2010/main" val="1010226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14</a:t>
            </a:fld>
            <a:endParaRPr lang="en-US"/>
          </a:p>
        </p:txBody>
      </p:sp>
    </p:spTree>
    <p:extLst>
      <p:ext uri="{BB962C8B-B14F-4D97-AF65-F5344CB8AC3E}">
        <p14:creationId xmlns:p14="http://schemas.microsoft.com/office/powerpoint/2010/main" val="1912650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16</a:t>
            </a:fld>
            <a:endParaRPr lang="en-US"/>
          </a:p>
        </p:txBody>
      </p:sp>
    </p:spTree>
    <p:extLst>
      <p:ext uri="{BB962C8B-B14F-4D97-AF65-F5344CB8AC3E}">
        <p14:creationId xmlns:p14="http://schemas.microsoft.com/office/powerpoint/2010/main" val="1759121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17</a:t>
            </a:fld>
            <a:endParaRPr lang="en-US"/>
          </a:p>
        </p:txBody>
      </p:sp>
    </p:spTree>
    <p:extLst>
      <p:ext uri="{BB962C8B-B14F-4D97-AF65-F5344CB8AC3E}">
        <p14:creationId xmlns:p14="http://schemas.microsoft.com/office/powerpoint/2010/main" val="3609570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18</a:t>
            </a:fld>
            <a:endParaRPr lang="en-US"/>
          </a:p>
        </p:txBody>
      </p:sp>
    </p:spTree>
    <p:extLst>
      <p:ext uri="{BB962C8B-B14F-4D97-AF65-F5344CB8AC3E}">
        <p14:creationId xmlns:p14="http://schemas.microsoft.com/office/powerpoint/2010/main" val="3384474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19</a:t>
            </a:fld>
            <a:endParaRPr lang="en-US"/>
          </a:p>
        </p:txBody>
      </p:sp>
    </p:spTree>
    <p:extLst>
      <p:ext uri="{BB962C8B-B14F-4D97-AF65-F5344CB8AC3E}">
        <p14:creationId xmlns:p14="http://schemas.microsoft.com/office/powerpoint/2010/main" val="1815578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20</a:t>
            </a:fld>
            <a:endParaRPr lang="en-US"/>
          </a:p>
        </p:txBody>
      </p:sp>
    </p:spTree>
    <p:extLst>
      <p:ext uri="{BB962C8B-B14F-4D97-AF65-F5344CB8AC3E}">
        <p14:creationId xmlns:p14="http://schemas.microsoft.com/office/powerpoint/2010/main" val="2360752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21</a:t>
            </a:fld>
            <a:endParaRPr lang="en-US"/>
          </a:p>
        </p:txBody>
      </p:sp>
    </p:spTree>
    <p:extLst>
      <p:ext uri="{BB962C8B-B14F-4D97-AF65-F5344CB8AC3E}">
        <p14:creationId xmlns:p14="http://schemas.microsoft.com/office/powerpoint/2010/main" val="2527792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25</a:t>
            </a:fld>
            <a:endParaRPr lang="en-US"/>
          </a:p>
        </p:txBody>
      </p:sp>
    </p:spTree>
    <p:extLst>
      <p:ext uri="{BB962C8B-B14F-4D97-AF65-F5344CB8AC3E}">
        <p14:creationId xmlns:p14="http://schemas.microsoft.com/office/powerpoint/2010/main" val="2674508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26</a:t>
            </a:fld>
            <a:endParaRPr lang="en-US"/>
          </a:p>
        </p:txBody>
      </p:sp>
    </p:spTree>
    <p:extLst>
      <p:ext uri="{BB962C8B-B14F-4D97-AF65-F5344CB8AC3E}">
        <p14:creationId xmlns:p14="http://schemas.microsoft.com/office/powerpoint/2010/main" val="120442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4</a:t>
            </a:fld>
            <a:endParaRPr lang="en-US"/>
          </a:p>
        </p:txBody>
      </p:sp>
    </p:spTree>
    <p:extLst>
      <p:ext uri="{BB962C8B-B14F-4D97-AF65-F5344CB8AC3E}">
        <p14:creationId xmlns:p14="http://schemas.microsoft.com/office/powerpoint/2010/main" val="1338993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29</a:t>
            </a:fld>
            <a:endParaRPr lang="en-US"/>
          </a:p>
        </p:txBody>
      </p:sp>
    </p:spTree>
    <p:extLst>
      <p:ext uri="{BB962C8B-B14F-4D97-AF65-F5344CB8AC3E}">
        <p14:creationId xmlns:p14="http://schemas.microsoft.com/office/powerpoint/2010/main" val="4243001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30</a:t>
            </a:fld>
            <a:endParaRPr lang="en-US"/>
          </a:p>
        </p:txBody>
      </p:sp>
    </p:spTree>
    <p:extLst>
      <p:ext uri="{BB962C8B-B14F-4D97-AF65-F5344CB8AC3E}">
        <p14:creationId xmlns:p14="http://schemas.microsoft.com/office/powerpoint/2010/main" val="2697968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31</a:t>
            </a:fld>
            <a:endParaRPr lang="en-US"/>
          </a:p>
        </p:txBody>
      </p:sp>
    </p:spTree>
    <p:extLst>
      <p:ext uri="{BB962C8B-B14F-4D97-AF65-F5344CB8AC3E}">
        <p14:creationId xmlns:p14="http://schemas.microsoft.com/office/powerpoint/2010/main" val="383807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32</a:t>
            </a:fld>
            <a:endParaRPr lang="en-US"/>
          </a:p>
        </p:txBody>
      </p:sp>
    </p:spTree>
    <p:extLst>
      <p:ext uri="{BB962C8B-B14F-4D97-AF65-F5344CB8AC3E}">
        <p14:creationId xmlns:p14="http://schemas.microsoft.com/office/powerpoint/2010/main" val="1945311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33</a:t>
            </a:fld>
            <a:endParaRPr lang="en-US"/>
          </a:p>
        </p:txBody>
      </p:sp>
    </p:spTree>
    <p:extLst>
      <p:ext uri="{BB962C8B-B14F-4D97-AF65-F5344CB8AC3E}">
        <p14:creationId xmlns:p14="http://schemas.microsoft.com/office/powerpoint/2010/main" val="318538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5</a:t>
            </a:fld>
            <a:endParaRPr lang="en-US"/>
          </a:p>
        </p:txBody>
      </p:sp>
    </p:spTree>
    <p:extLst>
      <p:ext uri="{BB962C8B-B14F-4D97-AF65-F5344CB8AC3E}">
        <p14:creationId xmlns:p14="http://schemas.microsoft.com/office/powerpoint/2010/main" val="346047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7</a:t>
            </a:fld>
            <a:endParaRPr lang="en-US"/>
          </a:p>
        </p:txBody>
      </p:sp>
    </p:spTree>
    <p:extLst>
      <p:ext uri="{BB962C8B-B14F-4D97-AF65-F5344CB8AC3E}">
        <p14:creationId xmlns:p14="http://schemas.microsoft.com/office/powerpoint/2010/main" val="363964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8</a:t>
            </a:fld>
            <a:endParaRPr lang="en-US"/>
          </a:p>
        </p:txBody>
      </p:sp>
    </p:spTree>
    <p:extLst>
      <p:ext uri="{BB962C8B-B14F-4D97-AF65-F5344CB8AC3E}">
        <p14:creationId xmlns:p14="http://schemas.microsoft.com/office/powerpoint/2010/main" val="1652124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9</a:t>
            </a:fld>
            <a:endParaRPr lang="en-US"/>
          </a:p>
        </p:txBody>
      </p:sp>
    </p:spTree>
    <p:extLst>
      <p:ext uri="{BB962C8B-B14F-4D97-AF65-F5344CB8AC3E}">
        <p14:creationId xmlns:p14="http://schemas.microsoft.com/office/powerpoint/2010/main" val="3217994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10</a:t>
            </a:fld>
            <a:endParaRPr lang="en-US"/>
          </a:p>
        </p:txBody>
      </p:sp>
    </p:spTree>
    <p:extLst>
      <p:ext uri="{BB962C8B-B14F-4D97-AF65-F5344CB8AC3E}">
        <p14:creationId xmlns:p14="http://schemas.microsoft.com/office/powerpoint/2010/main" val="3605722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11</a:t>
            </a:fld>
            <a:endParaRPr lang="en-US"/>
          </a:p>
        </p:txBody>
      </p:sp>
    </p:spTree>
    <p:extLst>
      <p:ext uri="{BB962C8B-B14F-4D97-AF65-F5344CB8AC3E}">
        <p14:creationId xmlns:p14="http://schemas.microsoft.com/office/powerpoint/2010/main" val="70856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F8019-EA2C-40B6-9B2C-DE258E219D5C}" type="slidenum">
              <a:rPr lang="en-US" smtClean="0"/>
              <a:t>12</a:t>
            </a:fld>
            <a:endParaRPr lang="en-US"/>
          </a:p>
        </p:txBody>
      </p:sp>
    </p:spTree>
    <p:extLst>
      <p:ext uri="{BB962C8B-B14F-4D97-AF65-F5344CB8AC3E}">
        <p14:creationId xmlns:p14="http://schemas.microsoft.com/office/powerpoint/2010/main" val="156240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hcltech.com/" TargetMode="External"/><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A784-765E-A20C-9E61-85B76EBF4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CC197A-5435-6730-791A-EBB55DD168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DA207F-4FA6-D74D-C7E1-64530C66D885}"/>
              </a:ext>
            </a:extLst>
          </p:cNvPr>
          <p:cNvSpPr>
            <a:spLocks noGrp="1"/>
          </p:cNvSpPr>
          <p:nvPr>
            <p:ph type="dt" sz="half" idx="10"/>
          </p:nvPr>
        </p:nvSpPr>
        <p:spPr/>
        <p:txBody>
          <a:bodyPr/>
          <a:lstStyle/>
          <a:p>
            <a:fld id="{DE204ED4-8C6A-4B92-B9E3-C3017C8F9698}" type="datetimeFigureOut">
              <a:rPr lang="en-US" smtClean="0"/>
              <a:t>27-May-24</a:t>
            </a:fld>
            <a:endParaRPr lang="en-US"/>
          </a:p>
        </p:txBody>
      </p:sp>
      <p:sp>
        <p:nvSpPr>
          <p:cNvPr id="5" name="Footer Placeholder 4">
            <a:extLst>
              <a:ext uri="{FF2B5EF4-FFF2-40B4-BE49-F238E27FC236}">
                <a16:creationId xmlns:a16="http://schemas.microsoft.com/office/drawing/2014/main" id="{C3801F10-6844-C4B1-112D-CAA36DD23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23959-DA72-26C6-5848-79CF804168D4}"/>
              </a:ext>
            </a:extLst>
          </p:cNvPr>
          <p:cNvSpPr>
            <a:spLocks noGrp="1"/>
          </p:cNvSpPr>
          <p:nvPr>
            <p:ph type="sldNum" sz="quarter" idx="12"/>
          </p:nvPr>
        </p:nvSpPr>
        <p:spPr/>
        <p:txBody>
          <a:bodyPr/>
          <a:lstStyle/>
          <a:p>
            <a:fld id="{195469BB-AFB7-4072-B916-04BBA205C53C}" type="slidenum">
              <a:rPr lang="en-US" smtClean="0"/>
              <a:t>‹#›</a:t>
            </a:fld>
            <a:endParaRPr lang="en-US"/>
          </a:p>
        </p:txBody>
      </p:sp>
    </p:spTree>
    <p:extLst>
      <p:ext uri="{BB962C8B-B14F-4D97-AF65-F5344CB8AC3E}">
        <p14:creationId xmlns:p14="http://schemas.microsoft.com/office/powerpoint/2010/main" val="2737889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20B6B-4F13-AEA9-39E1-959283D7DD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A60BF7-9DA3-F89F-849F-1A8BBE5020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C0F8C-8B68-25E9-86E0-5CC5C878098F}"/>
              </a:ext>
            </a:extLst>
          </p:cNvPr>
          <p:cNvSpPr>
            <a:spLocks noGrp="1"/>
          </p:cNvSpPr>
          <p:nvPr>
            <p:ph type="dt" sz="half" idx="10"/>
          </p:nvPr>
        </p:nvSpPr>
        <p:spPr/>
        <p:txBody>
          <a:bodyPr/>
          <a:lstStyle/>
          <a:p>
            <a:fld id="{DE204ED4-8C6A-4B92-B9E3-C3017C8F9698}" type="datetimeFigureOut">
              <a:rPr lang="en-US" smtClean="0"/>
              <a:t>27-May-24</a:t>
            </a:fld>
            <a:endParaRPr lang="en-US"/>
          </a:p>
        </p:txBody>
      </p:sp>
      <p:sp>
        <p:nvSpPr>
          <p:cNvPr id="5" name="Footer Placeholder 4">
            <a:extLst>
              <a:ext uri="{FF2B5EF4-FFF2-40B4-BE49-F238E27FC236}">
                <a16:creationId xmlns:a16="http://schemas.microsoft.com/office/drawing/2014/main" id="{FDE12530-839A-E641-6388-4BC3B444B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367958-75F8-0827-4863-549A75EFC430}"/>
              </a:ext>
            </a:extLst>
          </p:cNvPr>
          <p:cNvSpPr>
            <a:spLocks noGrp="1"/>
          </p:cNvSpPr>
          <p:nvPr>
            <p:ph type="sldNum" sz="quarter" idx="12"/>
          </p:nvPr>
        </p:nvSpPr>
        <p:spPr/>
        <p:txBody>
          <a:bodyPr/>
          <a:lstStyle/>
          <a:p>
            <a:fld id="{195469BB-AFB7-4072-B916-04BBA205C53C}" type="slidenum">
              <a:rPr lang="en-US" smtClean="0"/>
              <a:t>‹#›</a:t>
            </a:fld>
            <a:endParaRPr lang="en-US"/>
          </a:p>
        </p:txBody>
      </p:sp>
    </p:spTree>
    <p:extLst>
      <p:ext uri="{BB962C8B-B14F-4D97-AF65-F5344CB8AC3E}">
        <p14:creationId xmlns:p14="http://schemas.microsoft.com/office/powerpoint/2010/main" val="3929826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2AF2EA-3536-7475-893F-64CFC45BB5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0D8415-1FCA-6732-1678-364DF3916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A31A9F-B092-622F-E524-2B96E81CA7B3}"/>
              </a:ext>
            </a:extLst>
          </p:cNvPr>
          <p:cNvSpPr>
            <a:spLocks noGrp="1"/>
          </p:cNvSpPr>
          <p:nvPr>
            <p:ph type="dt" sz="half" idx="10"/>
          </p:nvPr>
        </p:nvSpPr>
        <p:spPr/>
        <p:txBody>
          <a:bodyPr/>
          <a:lstStyle/>
          <a:p>
            <a:fld id="{DE204ED4-8C6A-4B92-B9E3-C3017C8F9698}" type="datetimeFigureOut">
              <a:rPr lang="en-US" smtClean="0"/>
              <a:t>27-May-24</a:t>
            </a:fld>
            <a:endParaRPr lang="en-US"/>
          </a:p>
        </p:txBody>
      </p:sp>
      <p:sp>
        <p:nvSpPr>
          <p:cNvPr id="5" name="Footer Placeholder 4">
            <a:extLst>
              <a:ext uri="{FF2B5EF4-FFF2-40B4-BE49-F238E27FC236}">
                <a16:creationId xmlns:a16="http://schemas.microsoft.com/office/drawing/2014/main" id="{16D70646-283F-AB2E-AE09-CFAA7893D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6667E-3841-5586-2EA0-BA41EABF5ED6}"/>
              </a:ext>
            </a:extLst>
          </p:cNvPr>
          <p:cNvSpPr>
            <a:spLocks noGrp="1"/>
          </p:cNvSpPr>
          <p:nvPr>
            <p:ph type="sldNum" sz="quarter" idx="12"/>
          </p:nvPr>
        </p:nvSpPr>
        <p:spPr/>
        <p:txBody>
          <a:bodyPr/>
          <a:lstStyle/>
          <a:p>
            <a:fld id="{195469BB-AFB7-4072-B916-04BBA205C53C}" type="slidenum">
              <a:rPr lang="en-US" smtClean="0"/>
              <a:t>‹#›</a:t>
            </a:fld>
            <a:endParaRPr lang="en-US"/>
          </a:p>
        </p:txBody>
      </p:sp>
    </p:spTree>
    <p:extLst>
      <p:ext uri="{BB962C8B-B14F-4D97-AF65-F5344CB8AC3E}">
        <p14:creationId xmlns:p14="http://schemas.microsoft.com/office/powerpoint/2010/main" val="149619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ver – The Beam 2, Image">
    <p:spTree>
      <p:nvGrpSpPr>
        <p:cNvPr id="1" name=""/>
        <p:cNvGrpSpPr/>
        <p:nvPr/>
      </p:nvGrpSpPr>
      <p:grpSpPr>
        <a:xfrm>
          <a:off x="0" y="0"/>
          <a:ext cx="0" cy="0"/>
          <a:chOff x="0" y="0"/>
          <a:chExt cx="0" cy="0"/>
        </a:xfrm>
      </p:grpSpPr>
      <p:pic>
        <p:nvPicPr>
          <p:cNvPr id="8" name="Beam (Layout 2)" descr="Chart&#10;&#10;Description automatically generated">
            <a:extLst>
              <a:ext uri="{FF2B5EF4-FFF2-40B4-BE49-F238E27FC236}">
                <a16:creationId xmlns:a16="http://schemas.microsoft.com/office/drawing/2014/main" id="{8E58017F-8BF3-5B27-9856-50AFAF0F06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11" name="HCLTech | Supercharged Progress">
            <a:extLst>
              <a:ext uri="{FF2B5EF4-FFF2-40B4-BE49-F238E27FC236}">
                <a16:creationId xmlns:a16="http://schemas.microsoft.com/office/drawing/2014/main" id="{79C4E2CE-653F-42B8-2EBF-DF10F11BD3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6" name="Picture Placeholder">
            <a:extLst>
              <a:ext uri="{FF2B5EF4-FFF2-40B4-BE49-F238E27FC236}">
                <a16:creationId xmlns:a16="http://schemas.microsoft.com/office/drawing/2014/main" id="{4A294858-B792-3925-C3E4-148450FA32B9}"/>
              </a:ext>
            </a:extLst>
          </p:cNvPr>
          <p:cNvSpPr>
            <a:spLocks noGrp="1"/>
          </p:cNvSpPr>
          <p:nvPr>
            <p:ph type="pic" sz="quarter" idx="15" hasCustomPrompt="1"/>
          </p:nvPr>
        </p:nvSpPr>
        <p:spPr>
          <a:xfrm>
            <a:off x="6933818" y="0"/>
            <a:ext cx="5258182" cy="5962650"/>
          </a:xfrm>
          <a:custGeom>
            <a:avLst/>
            <a:gdLst>
              <a:gd name="connsiteX0" fmla="*/ 0 w 5258182"/>
              <a:gd name="connsiteY0" fmla="*/ 0 h 5962650"/>
              <a:gd name="connsiteX1" fmla="*/ 5258182 w 5258182"/>
              <a:gd name="connsiteY1" fmla="*/ 0 h 5962650"/>
              <a:gd name="connsiteX2" fmla="*/ 5258182 w 5258182"/>
              <a:gd name="connsiteY2" fmla="*/ 5962650 h 5962650"/>
              <a:gd name="connsiteX3" fmla="*/ 50800 w 5258182"/>
              <a:gd name="connsiteY3" fmla="*/ 5962650 h 5962650"/>
              <a:gd name="connsiteX4" fmla="*/ 0 w 5258182"/>
              <a:gd name="connsiteY4" fmla="*/ 5911850 h 596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8182" h="5962650">
                <a:moveTo>
                  <a:pt x="0" y="0"/>
                </a:moveTo>
                <a:lnTo>
                  <a:pt x="5258182" y="0"/>
                </a:lnTo>
                <a:lnTo>
                  <a:pt x="5258182" y="5962650"/>
                </a:lnTo>
                <a:lnTo>
                  <a:pt x="50800" y="5962650"/>
                </a:lnTo>
                <a:cubicBezTo>
                  <a:pt x="22733" y="5962650"/>
                  <a:pt x="0" y="5939917"/>
                  <a:pt x="0" y="5911850"/>
                </a:cubicBez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470821CF-8619-1A2D-D416-2344BF6BD9E1}"/>
              </a:ext>
            </a:extLst>
          </p:cNvPr>
          <p:cNvSpPr>
            <a:spLocks noGrp="1"/>
          </p:cNvSpPr>
          <p:nvPr>
            <p:ph type="ctrTitle" hasCustomPrompt="1"/>
          </p:nvPr>
        </p:nvSpPr>
        <p:spPr>
          <a:xfrm>
            <a:off x="854033" y="1872000"/>
            <a:ext cx="4877188"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3" name="Subtitle 2">
            <a:extLst>
              <a:ext uri="{FF2B5EF4-FFF2-40B4-BE49-F238E27FC236}">
                <a16:creationId xmlns:a16="http://schemas.microsoft.com/office/drawing/2014/main" id="{A258BD97-8AE5-B670-785A-C9D62DB4A94D}"/>
              </a:ext>
            </a:extLst>
          </p:cNvPr>
          <p:cNvSpPr>
            <a:spLocks noGrp="1"/>
          </p:cNvSpPr>
          <p:nvPr>
            <p:ph type="subTitle" idx="1" hasCustomPrompt="1"/>
          </p:nvPr>
        </p:nvSpPr>
        <p:spPr>
          <a:xfrm>
            <a:off x="876532" y="3840126"/>
            <a:ext cx="486421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4" name="Presenter or Date">
            <a:extLst>
              <a:ext uri="{FF2B5EF4-FFF2-40B4-BE49-F238E27FC236}">
                <a16:creationId xmlns:a16="http://schemas.microsoft.com/office/drawing/2014/main" id="{AF036F6D-D26C-EE81-85E3-ECDAB050D39D}"/>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13" name="HCL Group">
            <a:extLst>
              <a:ext uri="{FF2B5EF4-FFF2-40B4-BE49-F238E27FC236}">
                <a16:creationId xmlns:a16="http://schemas.microsoft.com/office/drawing/2014/main" id="{6965122D-EF34-1B45-815B-BEF8DD45033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1641996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key point – Image top">
    <p:bg>
      <p:bgPr>
        <a:solidFill>
          <a:srgbClr val="E6EBF5"/>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D9DAEF5-3363-CCEA-9731-79FC1510CF2C}"/>
              </a:ext>
            </a:extLst>
          </p:cNvPr>
          <p:cNvSpPr>
            <a:spLocks noGrp="1"/>
          </p:cNvSpPr>
          <p:nvPr>
            <p:ph type="ftr" sz="quarter" idx="52"/>
          </p:nvPr>
        </p:nvSpPr>
        <p:spPr/>
        <p:txBody>
          <a:bodyPr/>
          <a:lstStyle/>
          <a:p>
            <a:r>
              <a:rPr lang="en-GB"/>
              <a:t>Copyright © 2023 HCL Technologies | Confidential</a:t>
            </a:r>
            <a:endParaRPr lang="en-GB" dirty="0"/>
          </a:p>
        </p:txBody>
      </p:sp>
      <p:sp>
        <p:nvSpPr>
          <p:cNvPr id="12" name="Rectangle: Rounded Corners">
            <a:extLst>
              <a:ext uri="{FF2B5EF4-FFF2-40B4-BE49-F238E27FC236}">
                <a16:creationId xmlns:a16="http://schemas.microsoft.com/office/drawing/2014/main" id="{2C6A06D3-AD23-E2E8-6960-702C87FB9FDF}"/>
              </a:ext>
              <a:ext uri="{C183D7F6-B498-43B3-948B-1728B52AA6E4}">
                <adec:decorative xmlns:adec="http://schemas.microsoft.com/office/drawing/2017/decorative" val="1"/>
              </a:ext>
            </a:extLst>
          </p:cNvPr>
          <p:cNvSpPr/>
          <p:nvPr userDrawn="1"/>
        </p:nvSpPr>
        <p:spPr>
          <a:xfrm>
            <a:off x="539998" y="3797275"/>
            <a:ext cx="11112001" cy="2449538"/>
          </a:xfrm>
          <a:prstGeom prst="roundRect">
            <a:avLst>
              <a:gd name="adj" fmla="val 22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a:extLst>
              <a:ext uri="{FF2B5EF4-FFF2-40B4-BE49-F238E27FC236}">
                <a16:creationId xmlns:a16="http://schemas.microsoft.com/office/drawing/2014/main" id="{A42C751F-3D56-0354-B5BE-DC838D0FBB6C}"/>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1999 w 12192000"/>
              <a:gd name="connsiteY3" fmla="*/ 5044345 h 5044345"/>
              <a:gd name="connsiteX4" fmla="*/ 11651999 w 12192000"/>
              <a:gd name="connsiteY4" fmla="*/ 3852757 h 5044345"/>
              <a:gd name="connsiteX5" fmla="*/ 11596517 w 12192000"/>
              <a:gd name="connsiteY5" fmla="*/ 3797275 h 5044345"/>
              <a:gd name="connsiteX6" fmla="*/ 595480 w 12192000"/>
              <a:gd name="connsiteY6" fmla="*/ 3797275 h 5044345"/>
              <a:gd name="connsiteX7" fmla="*/ 539998 w 12192000"/>
              <a:gd name="connsiteY7" fmla="*/ 3852757 h 5044345"/>
              <a:gd name="connsiteX8" fmla="*/ 539998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1999" y="5044345"/>
                </a:lnTo>
                <a:lnTo>
                  <a:pt x="11651999" y="3852757"/>
                </a:lnTo>
                <a:cubicBezTo>
                  <a:pt x="11651999" y="3822115"/>
                  <a:pt x="11627159" y="3797275"/>
                  <a:pt x="11596517" y="3797275"/>
                </a:cubicBezTo>
                <a:lnTo>
                  <a:pt x="595480" y="3797275"/>
                </a:lnTo>
                <a:cubicBezTo>
                  <a:pt x="564838" y="3797275"/>
                  <a:pt x="539998" y="3822115"/>
                  <a:pt x="539998" y="3852757"/>
                </a:cubicBezTo>
                <a:lnTo>
                  <a:pt x="539998"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Title 1">
            <a:extLst>
              <a:ext uri="{FF2B5EF4-FFF2-40B4-BE49-F238E27FC236}">
                <a16:creationId xmlns:a16="http://schemas.microsoft.com/office/drawing/2014/main" id="{2CE2D9AB-3209-5E1B-A39D-E86156D5B2B9}"/>
              </a:ext>
            </a:extLst>
          </p:cNvPr>
          <p:cNvSpPr>
            <a:spLocks noGrp="1"/>
          </p:cNvSpPr>
          <p:nvPr>
            <p:ph type="title" hasCustomPrompt="1"/>
          </p:nvPr>
        </p:nvSpPr>
        <p:spPr>
          <a:xfrm>
            <a:off x="1293496" y="1156355"/>
            <a:ext cx="5472429" cy="1994392"/>
          </a:xfrm>
        </p:spPr>
        <p:txBody>
          <a:bodyPr anchor="t"/>
          <a:lstStyle>
            <a:lvl1pPr>
              <a:defRPr sz="4800">
                <a:solidFill>
                  <a:schemeClr val="bg1"/>
                </a:solidFill>
              </a:defRPr>
            </a:lvl1pPr>
          </a:lstStyle>
          <a:p>
            <a:r>
              <a:rPr lang="en-US" dirty="0"/>
              <a:t>Insert heading </a:t>
            </a:r>
            <a:br>
              <a:rPr lang="en-US" dirty="0"/>
            </a:br>
            <a:r>
              <a:rPr lang="en-US" dirty="0"/>
              <a:t>minimum 44 </a:t>
            </a:r>
            <a:r>
              <a:rPr lang="en-US" dirty="0" err="1"/>
              <a:t>pt</a:t>
            </a:r>
            <a:r>
              <a:rPr lang="en-US" dirty="0"/>
              <a:t> maximum 3 lines </a:t>
            </a:r>
          </a:p>
        </p:txBody>
      </p:sp>
      <p:sp>
        <p:nvSpPr>
          <p:cNvPr id="5" name="Subtitle">
            <a:extLst>
              <a:ext uri="{FF2B5EF4-FFF2-40B4-BE49-F238E27FC236}">
                <a16:creationId xmlns:a16="http://schemas.microsoft.com/office/drawing/2014/main" id="{67F0382C-4A8E-67BE-414C-AA30A4C3B312}"/>
              </a:ext>
            </a:extLst>
          </p:cNvPr>
          <p:cNvSpPr>
            <a:spLocks noGrp="1"/>
          </p:cNvSpPr>
          <p:nvPr>
            <p:ph type="body" sz="quarter" idx="37" hasCustomPrompt="1"/>
          </p:nvPr>
        </p:nvSpPr>
        <p:spPr>
          <a:xfrm>
            <a:off x="1320165" y="4287436"/>
            <a:ext cx="4105910" cy="1368000"/>
          </a:xfrm>
          <a:prstGeom prst="rect">
            <a:avLst/>
          </a:prstGeom>
        </p:spPr>
        <p:txBody>
          <a:bodyPr wrap="square" lIns="0" tIns="0" rIns="0" bIns="0">
            <a:no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a:solidFill>
                  <a:schemeClr val="tx1"/>
                </a:solidFill>
                <a:latin typeface="+mj-lt"/>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subhead here at minimum 20 </a:t>
            </a:r>
            <a:r>
              <a:rPr lang="en-US" dirty="0" err="1"/>
              <a:t>pt</a:t>
            </a:r>
            <a:endParaRPr lang="en-US" dirty="0"/>
          </a:p>
        </p:txBody>
      </p:sp>
      <p:sp>
        <p:nvSpPr>
          <p:cNvPr id="6" name="Text Placeholder 1">
            <a:extLst>
              <a:ext uri="{FF2B5EF4-FFF2-40B4-BE49-F238E27FC236}">
                <a16:creationId xmlns:a16="http://schemas.microsoft.com/office/drawing/2014/main" id="{DE120966-B784-95CC-0956-D7F9248F2389}"/>
              </a:ext>
            </a:extLst>
          </p:cNvPr>
          <p:cNvSpPr>
            <a:spLocks noGrp="1"/>
          </p:cNvSpPr>
          <p:nvPr>
            <p:ph type="body" sz="quarter" idx="51" hasCustomPrompt="1"/>
          </p:nvPr>
        </p:nvSpPr>
        <p:spPr>
          <a:xfrm>
            <a:off x="5843025" y="4311354"/>
            <a:ext cx="5012299" cy="1368000"/>
          </a:xfrm>
        </p:spPr>
        <p:txBody>
          <a:bodyPr/>
          <a:lstStyle>
            <a:lvl1pPr>
              <a:spcBef>
                <a:spcPts val="1200"/>
              </a:spcBef>
              <a:defRPr sz="1800" b="0">
                <a:latin typeface="+mn-lt"/>
              </a:defRPr>
            </a:lvl1pPr>
            <a:lvl2pPr marL="180000" indent="-180000">
              <a:spcAft>
                <a:spcPts val="600"/>
              </a:spcAft>
              <a:buClr>
                <a:schemeClr val="accent3"/>
              </a:buClr>
              <a:buFont typeface="HCLTech Roobert Light" panose="020B0604020202020204" pitchFamily="34" charset="0"/>
              <a:buChar char="•"/>
              <a:defRPr/>
            </a:lvl2pPr>
            <a:lvl3pPr marL="360000">
              <a:buClr>
                <a:schemeClr val="accent3"/>
              </a:buClr>
              <a:buFont typeface="HCLTech Roobert Light" panose="020B0503030202060203" pitchFamily="34" charset="0"/>
              <a:buChar char="–"/>
              <a:defRPr sz="16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p:txBody>
      </p:sp>
    </p:spTree>
    <p:extLst>
      <p:ext uri="{BB962C8B-B14F-4D97-AF65-F5344CB8AC3E}">
        <p14:creationId xmlns:p14="http://schemas.microsoft.com/office/powerpoint/2010/main" val="49787564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End plate – (Dark)">
    <p:bg>
      <p:bgPr>
        <a:solidFill>
          <a:schemeClr val="accent3"/>
        </a:solidFill>
        <a:effectLst/>
      </p:bgPr>
    </p:bg>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0485FE2D-2A46-7620-98F0-3B919209AF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com" descr="HCLTech Website">
            <a:hlinkClick r:id="rId3"/>
            <a:extLst>
              <a:ext uri="{FF2B5EF4-FFF2-40B4-BE49-F238E27FC236}">
                <a16:creationId xmlns:a16="http://schemas.microsoft.com/office/drawing/2014/main" id="{488E27D1-794C-5DEA-9899-2DCA0EC55F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88857" y="6071774"/>
            <a:ext cx="1414286" cy="180000"/>
          </a:xfrm>
          <a:prstGeom prst="rect">
            <a:avLst/>
          </a:prstGeom>
        </p:spPr>
      </p:pic>
      <p:pic>
        <p:nvPicPr>
          <p:cNvPr id="31" name="HCLTech | Supercharged Progress">
            <a:extLst>
              <a:ext uri="{FF2B5EF4-FFF2-40B4-BE49-F238E27FC236}">
                <a16:creationId xmlns:a16="http://schemas.microsoft.com/office/drawing/2014/main" id="{8E46E258-92D6-DC4B-54EF-FE908CD6C16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360000" y="3143981"/>
            <a:ext cx="5472000" cy="609979"/>
          </a:xfrm>
          <a:prstGeom prst="rect">
            <a:avLst/>
          </a:prstGeom>
        </p:spPr>
      </p:pic>
    </p:spTree>
    <p:extLst>
      <p:ext uri="{BB962C8B-B14F-4D97-AF65-F5344CB8AC3E}">
        <p14:creationId xmlns:p14="http://schemas.microsoft.com/office/powerpoint/2010/main" val="368641027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7F0B-3CA0-AD51-76AE-104C25E8E0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A1BE44-27D9-33BD-2B76-00AA5AF164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DB7534-9E16-2B13-3BFC-78CE8CA427D4}"/>
              </a:ext>
            </a:extLst>
          </p:cNvPr>
          <p:cNvSpPr>
            <a:spLocks noGrp="1"/>
          </p:cNvSpPr>
          <p:nvPr>
            <p:ph type="dt" sz="half" idx="10"/>
          </p:nvPr>
        </p:nvSpPr>
        <p:spPr/>
        <p:txBody>
          <a:bodyPr/>
          <a:lstStyle/>
          <a:p>
            <a:fld id="{DE204ED4-8C6A-4B92-B9E3-C3017C8F9698}" type="datetimeFigureOut">
              <a:rPr lang="en-US" smtClean="0"/>
              <a:t>27-May-24</a:t>
            </a:fld>
            <a:endParaRPr lang="en-US"/>
          </a:p>
        </p:txBody>
      </p:sp>
      <p:sp>
        <p:nvSpPr>
          <p:cNvPr id="5" name="Footer Placeholder 4">
            <a:extLst>
              <a:ext uri="{FF2B5EF4-FFF2-40B4-BE49-F238E27FC236}">
                <a16:creationId xmlns:a16="http://schemas.microsoft.com/office/drawing/2014/main" id="{D6C99921-685E-1DAA-4FF0-7C7421D0C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887C7-B3E9-FD2B-ACBD-17E1837DE428}"/>
              </a:ext>
            </a:extLst>
          </p:cNvPr>
          <p:cNvSpPr>
            <a:spLocks noGrp="1"/>
          </p:cNvSpPr>
          <p:nvPr>
            <p:ph type="sldNum" sz="quarter" idx="12"/>
          </p:nvPr>
        </p:nvSpPr>
        <p:spPr/>
        <p:txBody>
          <a:bodyPr/>
          <a:lstStyle/>
          <a:p>
            <a:fld id="{195469BB-AFB7-4072-B916-04BBA205C53C}" type="slidenum">
              <a:rPr lang="en-US" smtClean="0"/>
              <a:t>‹#›</a:t>
            </a:fld>
            <a:endParaRPr lang="en-US"/>
          </a:p>
        </p:txBody>
      </p:sp>
    </p:spTree>
    <p:extLst>
      <p:ext uri="{BB962C8B-B14F-4D97-AF65-F5344CB8AC3E}">
        <p14:creationId xmlns:p14="http://schemas.microsoft.com/office/powerpoint/2010/main" val="3210212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21F2-BEA6-3D7B-0773-50D269EC16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1987A-6ACD-5847-99DD-302F8B93BB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FD46D8-A9B1-DE55-9FB5-65ED10DC58F5}"/>
              </a:ext>
            </a:extLst>
          </p:cNvPr>
          <p:cNvSpPr>
            <a:spLocks noGrp="1"/>
          </p:cNvSpPr>
          <p:nvPr>
            <p:ph type="dt" sz="half" idx="10"/>
          </p:nvPr>
        </p:nvSpPr>
        <p:spPr/>
        <p:txBody>
          <a:bodyPr/>
          <a:lstStyle/>
          <a:p>
            <a:fld id="{DE204ED4-8C6A-4B92-B9E3-C3017C8F9698}" type="datetimeFigureOut">
              <a:rPr lang="en-US" smtClean="0"/>
              <a:t>27-May-24</a:t>
            </a:fld>
            <a:endParaRPr lang="en-US"/>
          </a:p>
        </p:txBody>
      </p:sp>
      <p:sp>
        <p:nvSpPr>
          <p:cNvPr id="5" name="Footer Placeholder 4">
            <a:extLst>
              <a:ext uri="{FF2B5EF4-FFF2-40B4-BE49-F238E27FC236}">
                <a16:creationId xmlns:a16="http://schemas.microsoft.com/office/drawing/2014/main" id="{DFBC975F-AA01-6FA4-AD7B-55390A383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359B9-F5AB-86EA-3F8E-4417E37C312C}"/>
              </a:ext>
            </a:extLst>
          </p:cNvPr>
          <p:cNvSpPr>
            <a:spLocks noGrp="1"/>
          </p:cNvSpPr>
          <p:nvPr>
            <p:ph type="sldNum" sz="quarter" idx="12"/>
          </p:nvPr>
        </p:nvSpPr>
        <p:spPr/>
        <p:txBody>
          <a:bodyPr/>
          <a:lstStyle/>
          <a:p>
            <a:fld id="{195469BB-AFB7-4072-B916-04BBA205C53C}" type="slidenum">
              <a:rPr lang="en-US" smtClean="0"/>
              <a:t>‹#›</a:t>
            </a:fld>
            <a:endParaRPr lang="en-US"/>
          </a:p>
        </p:txBody>
      </p:sp>
    </p:spTree>
    <p:extLst>
      <p:ext uri="{BB962C8B-B14F-4D97-AF65-F5344CB8AC3E}">
        <p14:creationId xmlns:p14="http://schemas.microsoft.com/office/powerpoint/2010/main" val="3274829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36D2-777A-0223-6D81-7329DB0189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B96C57-53AA-82E3-C20F-6A6A88B8D9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1660EC-6370-29BB-85B6-56A90439CB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543B54-2F60-06DB-EFB7-6BC326887480}"/>
              </a:ext>
            </a:extLst>
          </p:cNvPr>
          <p:cNvSpPr>
            <a:spLocks noGrp="1"/>
          </p:cNvSpPr>
          <p:nvPr>
            <p:ph type="dt" sz="half" idx="10"/>
          </p:nvPr>
        </p:nvSpPr>
        <p:spPr/>
        <p:txBody>
          <a:bodyPr/>
          <a:lstStyle/>
          <a:p>
            <a:fld id="{DE204ED4-8C6A-4B92-B9E3-C3017C8F9698}" type="datetimeFigureOut">
              <a:rPr lang="en-US" smtClean="0"/>
              <a:t>27-May-24</a:t>
            </a:fld>
            <a:endParaRPr lang="en-US"/>
          </a:p>
        </p:txBody>
      </p:sp>
      <p:sp>
        <p:nvSpPr>
          <p:cNvPr id="6" name="Footer Placeholder 5">
            <a:extLst>
              <a:ext uri="{FF2B5EF4-FFF2-40B4-BE49-F238E27FC236}">
                <a16:creationId xmlns:a16="http://schemas.microsoft.com/office/drawing/2014/main" id="{A7426EB6-5521-DECE-4753-63AAE23E90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F35BE-5647-21F2-DA2E-7E292304476E}"/>
              </a:ext>
            </a:extLst>
          </p:cNvPr>
          <p:cNvSpPr>
            <a:spLocks noGrp="1"/>
          </p:cNvSpPr>
          <p:nvPr>
            <p:ph type="sldNum" sz="quarter" idx="12"/>
          </p:nvPr>
        </p:nvSpPr>
        <p:spPr/>
        <p:txBody>
          <a:bodyPr/>
          <a:lstStyle/>
          <a:p>
            <a:fld id="{195469BB-AFB7-4072-B916-04BBA205C53C}" type="slidenum">
              <a:rPr lang="en-US" smtClean="0"/>
              <a:t>‹#›</a:t>
            </a:fld>
            <a:endParaRPr lang="en-US"/>
          </a:p>
        </p:txBody>
      </p:sp>
    </p:spTree>
    <p:extLst>
      <p:ext uri="{BB962C8B-B14F-4D97-AF65-F5344CB8AC3E}">
        <p14:creationId xmlns:p14="http://schemas.microsoft.com/office/powerpoint/2010/main" val="3616191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1D1A-B4CE-BDF2-583E-B0BB1AED09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46FCCD-355D-9783-5118-201B0F3BE9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7EF6B4-E3B4-62EA-10CA-AB3B8C8C82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E06F74-8A22-DF71-1560-D428C2F32B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1D1F6C-5EEB-4389-D3D9-FAA7B20443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6DEA53-2C82-A991-3D5A-1D7F28446857}"/>
              </a:ext>
            </a:extLst>
          </p:cNvPr>
          <p:cNvSpPr>
            <a:spLocks noGrp="1"/>
          </p:cNvSpPr>
          <p:nvPr>
            <p:ph type="dt" sz="half" idx="10"/>
          </p:nvPr>
        </p:nvSpPr>
        <p:spPr/>
        <p:txBody>
          <a:bodyPr/>
          <a:lstStyle/>
          <a:p>
            <a:fld id="{DE204ED4-8C6A-4B92-B9E3-C3017C8F9698}" type="datetimeFigureOut">
              <a:rPr lang="en-US" smtClean="0"/>
              <a:t>27-May-24</a:t>
            </a:fld>
            <a:endParaRPr lang="en-US"/>
          </a:p>
        </p:txBody>
      </p:sp>
      <p:sp>
        <p:nvSpPr>
          <p:cNvPr id="8" name="Footer Placeholder 7">
            <a:extLst>
              <a:ext uri="{FF2B5EF4-FFF2-40B4-BE49-F238E27FC236}">
                <a16:creationId xmlns:a16="http://schemas.microsoft.com/office/drawing/2014/main" id="{397A00FD-D504-75D0-708B-A167B6504C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54B071-7AE5-C39E-DBBA-2A7060D547AF}"/>
              </a:ext>
            </a:extLst>
          </p:cNvPr>
          <p:cNvSpPr>
            <a:spLocks noGrp="1"/>
          </p:cNvSpPr>
          <p:nvPr>
            <p:ph type="sldNum" sz="quarter" idx="12"/>
          </p:nvPr>
        </p:nvSpPr>
        <p:spPr/>
        <p:txBody>
          <a:bodyPr/>
          <a:lstStyle/>
          <a:p>
            <a:fld id="{195469BB-AFB7-4072-B916-04BBA205C53C}" type="slidenum">
              <a:rPr lang="en-US" smtClean="0"/>
              <a:t>‹#›</a:t>
            </a:fld>
            <a:endParaRPr lang="en-US"/>
          </a:p>
        </p:txBody>
      </p:sp>
    </p:spTree>
    <p:extLst>
      <p:ext uri="{BB962C8B-B14F-4D97-AF65-F5344CB8AC3E}">
        <p14:creationId xmlns:p14="http://schemas.microsoft.com/office/powerpoint/2010/main" val="2958851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5172-C578-19CC-4BE6-0348B5FFB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9F35F7-720B-EE1A-1D52-1A5516B57B37}"/>
              </a:ext>
            </a:extLst>
          </p:cNvPr>
          <p:cNvSpPr>
            <a:spLocks noGrp="1"/>
          </p:cNvSpPr>
          <p:nvPr>
            <p:ph type="dt" sz="half" idx="10"/>
          </p:nvPr>
        </p:nvSpPr>
        <p:spPr/>
        <p:txBody>
          <a:bodyPr/>
          <a:lstStyle/>
          <a:p>
            <a:fld id="{DE204ED4-8C6A-4B92-B9E3-C3017C8F9698}" type="datetimeFigureOut">
              <a:rPr lang="en-US" smtClean="0"/>
              <a:t>27-May-24</a:t>
            </a:fld>
            <a:endParaRPr lang="en-US"/>
          </a:p>
        </p:txBody>
      </p:sp>
      <p:sp>
        <p:nvSpPr>
          <p:cNvPr id="4" name="Footer Placeholder 3">
            <a:extLst>
              <a:ext uri="{FF2B5EF4-FFF2-40B4-BE49-F238E27FC236}">
                <a16:creationId xmlns:a16="http://schemas.microsoft.com/office/drawing/2014/main" id="{5CE7CB02-408C-CADB-A168-513E74153F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23044B-527D-847F-9C1D-D8D21407D911}"/>
              </a:ext>
            </a:extLst>
          </p:cNvPr>
          <p:cNvSpPr>
            <a:spLocks noGrp="1"/>
          </p:cNvSpPr>
          <p:nvPr>
            <p:ph type="sldNum" sz="quarter" idx="12"/>
          </p:nvPr>
        </p:nvSpPr>
        <p:spPr/>
        <p:txBody>
          <a:bodyPr/>
          <a:lstStyle/>
          <a:p>
            <a:fld id="{195469BB-AFB7-4072-B916-04BBA205C53C}" type="slidenum">
              <a:rPr lang="en-US" smtClean="0"/>
              <a:t>‹#›</a:t>
            </a:fld>
            <a:endParaRPr lang="en-US"/>
          </a:p>
        </p:txBody>
      </p:sp>
    </p:spTree>
    <p:extLst>
      <p:ext uri="{BB962C8B-B14F-4D97-AF65-F5344CB8AC3E}">
        <p14:creationId xmlns:p14="http://schemas.microsoft.com/office/powerpoint/2010/main" val="2205218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FF44DC-FE59-4C4D-964F-9B51115373A0}"/>
              </a:ext>
            </a:extLst>
          </p:cNvPr>
          <p:cNvSpPr>
            <a:spLocks noGrp="1"/>
          </p:cNvSpPr>
          <p:nvPr>
            <p:ph type="dt" sz="half" idx="10"/>
          </p:nvPr>
        </p:nvSpPr>
        <p:spPr/>
        <p:txBody>
          <a:bodyPr/>
          <a:lstStyle/>
          <a:p>
            <a:fld id="{DE204ED4-8C6A-4B92-B9E3-C3017C8F9698}" type="datetimeFigureOut">
              <a:rPr lang="en-US" smtClean="0"/>
              <a:t>27-May-24</a:t>
            </a:fld>
            <a:endParaRPr lang="en-US"/>
          </a:p>
        </p:txBody>
      </p:sp>
      <p:sp>
        <p:nvSpPr>
          <p:cNvPr id="3" name="Footer Placeholder 2">
            <a:extLst>
              <a:ext uri="{FF2B5EF4-FFF2-40B4-BE49-F238E27FC236}">
                <a16:creationId xmlns:a16="http://schemas.microsoft.com/office/drawing/2014/main" id="{2DA9211B-9EA9-FF89-EB3B-B21E6C7FB8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AD17D1-ED76-6267-E486-D898D2B75B47}"/>
              </a:ext>
            </a:extLst>
          </p:cNvPr>
          <p:cNvSpPr>
            <a:spLocks noGrp="1"/>
          </p:cNvSpPr>
          <p:nvPr>
            <p:ph type="sldNum" sz="quarter" idx="12"/>
          </p:nvPr>
        </p:nvSpPr>
        <p:spPr/>
        <p:txBody>
          <a:bodyPr/>
          <a:lstStyle/>
          <a:p>
            <a:fld id="{195469BB-AFB7-4072-B916-04BBA205C53C}" type="slidenum">
              <a:rPr lang="en-US" smtClean="0"/>
              <a:t>‹#›</a:t>
            </a:fld>
            <a:endParaRPr lang="en-US"/>
          </a:p>
        </p:txBody>
      </p:sp>
    </p:spTree>
    <p:extLst>
      <p:ext uri="{BB962C8B-B14F-4D97-AF65-F5344CB8AC3E}">
        <p14:creationId xmlns:p14="http://schemas.microsoft.com/office/powerpoint/2010/main" val="3022329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563F5-1AD8-22E0-212F-FAE564E321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25FA12-BEF5-2703-BCC2-BCFDB2B7C4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375BE3-E7E0-42F2-60B3-4E5740DA30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A62B3-33E1-5DB7-97B7-107BC5B34A36}"/>
              </a:ext>
            </a:extLst>
          </p:cNvPr>
          <p:cNvSpPr>
            <a:spLocks noGrp="1"/>
          </p:cNvSpPr>
          <p:nvPr>
            <p:ph type="dt" sz="half" idx="10"/>
          </p:nvPr>
        </p:nvSpPr>
        <p:spPr/>
        <p:txBody>
          <a:bodyPr/>
          <a:lstStyle/>
          <a:p>
            <a:fld id="{DE204ED4-8C6A-4B92-B9E3-C3017C8F9698}" type="datetimeFigureOut">
              <a:rPr lang="en-US" smtClean="0"/>
              <a:t>27-May-24</a:t>
            </a:fld>
            <a:endParaRPr lang="en-US"/>
          </a:p>
        </p:txBody>
      </p:sp>
      <p:sp>
        <p:nvSpPr>
          <p:cNvPr id="6" name="Footer Placeholder 5">
            <a:extLst>
              <a:ext uri="{FF2B5EF4-FFF2-40B4-BE49-F238E27FC236}">
                <a16:creationId xmlns:a16="http://schemas.microsoft.com/office/drawing/2014/main" id="{9F0E5C5F-5FE8-FFAC-D40C-978E94434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6DA5D8-88F7-0843-6A7F-6FEA20D6FAA4}"/>
              </a:ext>
            </a:extLst>
          </p:cNvPr>
          <p:cNvSpPr>
            <a:spLocks noGrp="1"/>
          </p:cNvSpPr>
          <p:nvPr>
            <p:ph type="sldNum" sz="quarter" idx="12"/>
          </p:nvPr>
        </p:nvSpPr>
        <p:spPr/>
        <p:txBody>
          <a:bodyPr/>
          <a:lstStyle/>
          <a:p>
            <a:fld id="{195469BB-AFB7-4072-B916-04BBA205C53C}" type="slidenum">
              <a:rPr lang="en-US" smtClean="0"/>
              <a:t>‹#›</a:t>
            </a:fld>
            <a:endParaRPr lang="en-US"/>
          </a:p>
        </p:txBody>
      </p:sp>
    </p:spTree>
    <p:extLst>
      <p:ext uri="{BB962C8B-B14F-4D97-AF65-F5344CB8AC3E}">
        <p14:creationId xmlns:p14="http://schemas.microsoft.com/office/powerpoint/2010/main" val="415062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BE9C-E5C9-8891-C1A2-449E31F5CB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7E778E-A1A7-CD5D-6EAD-59939C605F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AAAB20-26EB-FE9C-359A-E5ED59DD9E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3D965D-9204-060B-6D80-8DFFCBAE2731}"/>
              </a:ext>
            </a:extLst>
          </p:cNvPr>
          <p:cNvSpPr>
            <a:spLocks noGrp="1"/>
          </p:cNvSpPr>
          <p:nvPr>
            <p:ph type="dt" sz="half" idx="10"/>
          </p:nvPr>
        </p:nvSpPr>
        <p:spPr/>
        <p:txBody>
          <a:bodyPr/>
          <a:lstStyle/>
          <a:p>
            <a:fld id="{DE204ED4-8C6A-4B92-B9E3-C3017C8F9698}" type="datetimeFigureOut">
              <a:rPr lang="en-US" smtClean="0"/>
              <a:t>27-May-24</a:t>
            </a:fld>
            <a:endParaRPr lang="en-US"/>
          </a:p>
        </p:txBody>
      </p:sp>
      <p:sp>
        <p:nvSpPr>
          <p:cNvPr id="6" name="Footer Placeholder 5">
            <a:extLst>
              <a:ext uri="{FF2B5EF4-FFF2-40B4-BE49-F238E27FC236}">
                <a16:creationId xmlns:a16="http://schemas.microsoft.com/office/drawing/2014/main" id="{EAE2D5EC-8852-48D2-4D2B-4EDAD1E79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96C41-757A-BA5F-E950-957939A3C00E}"/>
              </a:ext>
            </a:extLst>
          </p:cNvPr>
          <p:cNvSpPr>
            <a:spLocks noGrp="1"/>
          </p:cNvSpPr>
          <p:nvPr>
            <p:ph type="sldNum" sz="quarter" idx="12"/>
          </p:nvPr>
        </p:nvSpPr>
        <p:spPr/>
        <p:txBody>
          <a:bodyPr/>
          <a:lstStyle/>
          <a:p>
            <a:fld id="{195469BB-AFB7-4072-B916-04BBA205C53C}" type="slidenum">
              <a:rPr lang="en-US" smtClean="0"/>
              <a:t>‹#›</a:t>
            </a:fld>
            <a:endParaRPr lang="en-US"/>
          </a:p>
        </p:txBody>
      </p:sp>
    </p:spTree>
    <p:extLst>
      <p:ext uri="{BB962C8B-B14F-4D97-AF65-F5344CB8AC3E}">
        <p14:creationId xmlns:p14="http://schemas.microsoft.com/office/powerpoint/2010/main" val="753767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E3F7DB-F915-0DAF-C90C-A1C00BCCDE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770A5A-00E1-8B53-600D-1CFE361824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9504C-DC23-597B-962F-F9E65B1CD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04ED4-8C6A-4B92-B9E3-C3017C8F9698}" type="datetimeFigureOut">
              <a:rPr lang="en-US" smtClean="0"/>
              <a:t>27-May-24</a:t>
            </a:fld>
            <a:endParaRPr lang="en-US"/>
          </a:p>
        </p:txBody>
      </p:sp>
      <p:sp>
        <p:nvSpPr>
          <p:cNvPr id="5" name="Footer Placeholder 4">
            <a:extLst>
              <a:ext uri="{FF2B5EF4-FFF2-40B4-BE49-F238E27FC236}">
                <a16:creationId xmlns:a16="http://schemas.microsoft.com/office/drawing/2014/main" id="{2D996E56-9BFB-1120-DFB3-CFE3BF5E2F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A82966-2247-02BA-9B0F-EE4C9B3CF3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469BB-AFB7-4072-B916-04BBA205C53C}" type="slidenum">
              <a:rPr lang="en-US" smtClean="0"/>
              <a:t>‹#›</a:t>
            </a:fld>
            <a:endParaRPr lang="en-US"/>
          </a:p>
        </p:txBody>
      </p:sp>
    </p:spTree>
    <p:extLst>
      <p:ext uri="{BB962C8B-B14F-4D97-AF65-F5344CB8AC3E}">
        <p14:creationId xmlns:p14="http://schemas.microsoft.com/office/powerpoint/2010/main" val="2715496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f4.myhcl.com/MySeparation/Login/Ex-HCLitesLogin.aspx"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www.epfindia.gov.in/site_en/index.php"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f4.myhcl.com/MySeparation/Login/Ex-HCLitesLogin.aspx"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hyperlink" Target="mailto:Portal.Login.Issue@hcl.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mailto:hcl_pf.withdrawal@hcl.com" TargetMode="External"/><Relationship Id="rId4" Type="http://schemas.openxmlformats.org/officeDocument/2006/relationships/hyperlink" Target="mailto:pensionhelpdesk@hcl.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www.epfindia.gov.in/site_en/index.php"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hyperlink" Target="https://wf4.myhcl.com/MySeparation/Login/Ex-HCLitesLogin.aspx"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43C2FC-EE4F-425F-8D91-373579E55A38}"/>
              </a:ext>
            </a:extLst>
          </p:cNvPr>
          <p:cNvSpPr>
            <a:spLocks noGrp="1"/>
          </p:cNvSpPr>
          <p:nvPr>
            <p:ph type="ctrTitle"/>
          </p:nvPr>
        </p:nvSpPr>
        <p:spPr>
          <a:xfrm>
            <a:off x="152399" y="2155370"/>
            <a:ext cx="5943601" cy="1001487"/>
          </a:xfrm>
        </p:spPr>
        <p:txBody>
          <a:bodyPr>
            <a:normAutofit/>
          </a:bodyPr>
          <a:lstStyle/>
          <a:p>
            <a:pPr>
              <a:lnSpc>
                <a:spcPct val="100000"/>
              </a:lnSpc>
            </a:pPr>
            <a:r>
              <a:rPr lang="en-US" sz="2800" b="1" dirty="0">
                <a:solidFill>
                  <a:schemeClr val="accent1"/>
                </a:solidFill>
                <a:latin typeface="HCLTech Roobert SemiBold" pitchFamily="2" charset="77"/>
                <a:cs typeface="HCLTech Roobert SemiBold" pitchFamily="2" charset="77"/>
              </a:rPr>
              <a:t>Employee Exit Process</a:t>
            </a:r>
            <a:br>
              <a:rPr lang="en-US" sz="2800" b="1" dirty="0">
                <a:solidFill>
                  <a:schemeClr val="accent1"/>
                </a:solidFill>
                <a:latin typeface="HCLTech Roobert SemiBold" pitchFamily="2" charset="77"/>
                <a:cs typeface="HCLTech Roobert SemiBold" pitchFamily="2" charset="77"/>
              </a:rPr>
            </a:br>
            <a:r>
              <a:rPr lang="en-US" sz="2800" b="1" dirty="0">
                <a:solidFill>
                  <a:schemeClr val="accent1"/>
                </a:solidFill>
                <a:latin typeface="HCLTech Roobert SemiBold" pitchFamily="2" charset="77"/>
                <a:cs typeface="HCLTech Roobert SemiBold" pitchFamily="2" charset="77"/>
              </a:rPr>
              <a:t>- Provident Fund &amp; Pension</a:t>
            </a:r>
          </a:p>
        </p:txBody>
      </p:sp>
      <p:pic>
        <p:nvPicPr>
          <p:cNvPr id="6" name="Picture Placeholder 5">
            <a:extLst>
              <a:ext uri="{FF2B5EF4-FFF2-40B4-BE49-F238E27FC236}">
                <a16:creationId xmlns:a16="http://schemas.microsoft.com/office/drawing/2014/main" id="{C58EC7C7-4A97-2D4B-AF00-926058AA3413}"/>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2198" b="12198"/>
          <a:stretch>
            <a:fillRect/>
          </a:stretch>
        </p:blipFill>
        <p:spPr/>
      </p:pic>
    </p:spTree>
    <p:extLst>
      <p:ext uri="{BB962C8B-B14F-4D97-AF65-F5344CB8AC3E}">
        <p14:creationId xmlns:p14="http://schemas.microsoft.com/office/powerpoint/2010/main" val="1104322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Transfer Out</a:t>
            </a:r>
            <a:r>
              <a:rPr lang="en-US" sz="3400" dirty="0">
                <a:latin typeface="HCLTech Roobert Medium" pitchFamily="2" charset="77"/>
                <a:cs typeface="HCLTech Roobert Medium" pitchFamily="2" charset="77"/>
              </a:rPr>
              <a:t> Application Procedure</a:t>
            </a:r>
          </a:p>
        </p:txBody>
      </p:sp>
      <p:sp>
        <p:nvSpPr>
          <p:cNvPr id="3" name="TextBox 2">
            <a:extLst>
              <a:ext uri="{FF2B5EF4-FFF2-40B4-BE49-F238E27FC236}">
                <a16:creationId xmlns:a16="http://schemas.microsoft.com/office/drawing/2014/main" id="{54C51C7D-4C20-1383-8008-D9DD52EA51CB}"/>
              </a:ext>
            </a:extLst>
          </p:cNvPr>
          <p:cNvSpPr txBox="1"/>
          <p:nvPr/>
        </p:nvSpPr>
        <p:spPr>
          <a:xfrm>
            <a:off x="130628" y="920821"/>
            <a:ext cx="11583334" cy="800219"/>
          </a:xfrm>
          <a:prstGeom prst="rect">
            <a:avLst/>
          </a:prstGeom>
          <a:noFill/>
        </p:spPr>
        <p:txBody>
          <a:bodyPr wrap="square">
            <a:spAutoFit/>
          </a:bodyPr>
          <a:lstStyle/>
          <a:p>
            <a:pPr marL="0" marR="0" lvl="0" indent="0" algn="l" defTabSz="914400" eaLnBrk="1" fontAlgn="base" latinLnBrk="0" hangingPunct="1">
              <a:lnSpc>
                <a:spcPct val="100000"/>
              </a:lnSpc>
              <a:spcBef>
                <a:spcPct val="0"/>
              </a:spcBef>
              <a:spcAft>
                <a:spcPct val="0"/>
              </a:spcAft>
              <a:buClrTx/>
              <a:buSzTx/>
              <a:buFontTx/>
              <a:buNone/>
              <a:tabLst/>
              <a:defRPr/>
            </a:pPr>
            <a:endParaRPr lang="en-US" sz="1800" dirty="0">
              <a:solidFill>
                <a:schemeClr val="tx1"/>
              </a:solidFill>
              <a:highlight>
                <a:srgbClr val="FFFF00"/>
              </a:highlight>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r>
              <a:rPr lang="en-US" sz="2800" b="1" dirty="0">
                <a:solidFill>
                  <a:schemeClr val="accent2">
                    <a:lumMod val="75000"/>
                  </a:schemeClr>
                </a:solidFill>
                <a:latin typeface="HCLTech Roobert" panose="020B0504030202060203" pitchFamily="34" charset="0"/>
                <a:cs typeface="HCLTech Roobert" panose="020B0504030202060203" pitchFamily="34" charset="0"/>
              </a:rPr>
              <a:t>Step 2 </a:t>
            </a:r>
            <a:r>
              <a:rPr lang="en-US" sz="1800" b="1" dirty="0">
                <a:solidFill>
                  <a:schemeClr val="tx1"/>
                </a:solidFill>
                <a:latin typeface="HCLTech Roobert" panose="020B0504030202060203" pitchFamily="34" charset="0"/>
                <a:cs typeface="HCLTech Roobert" panose="020B0504030202060203" pitchFamily="34" charset="0"/>
              </a:rPr>
              <a:t>: </a:t>
            </a:r>
            <a:r>
              <a:rPr lang="en-US" sz="1800" b="0" dirty="0">
                <a:solidFill>
                  <a:schemeClr val="tx1"/>
                </a:solidFill>
                <a:latin typeface="HCLTech Roobert" panose="020B0504030202060203" pitchFamily="34" charset="0"/>
                <a:cs typeface="HCLTech Roobert" panose="020B0504030202060203" pitchFamily="34" charset="0"/>
              </a:rPr>
              <a:t>Please </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click on the </a:t>
            </a:r>
            <a:r>
              <a:rPr lang="en-US" sz="1800" b="1" u="sng" kern="1200" baseline="0" dirty="0">
                <a:solidFill>
                  <a:schemeClr val="tx1"/>
                </a:solidFill>
                <a:effectLst/>
                <a:latin typeface="HCLTech Roobert" panose="020B0504030202060203" pitchFamily="34" charset="0"/>
                <a:cs typeface="HCLTech Roobert" panose="020B0504030202060203" pitchFamily="34" charset="0"/>
              </a:rPr>
              <a:t>PF Portal</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 link mentioned below on the next page as shown in the screenshot</a:t>
            </a:r>
            <a:r>
              <a:rPr lang="en-US" sz="1800" b="1" u="none" kern="1200" baseline="0" dirty="0">
                <a:solidFill>
                  <a:schemeClr val="tx1"/>
                </a:solidFill>
                <a:effectLst/>
                <a:latin typeface="HCLTech Roobert" panose="020B0504030202060203" pitchFamily="34" charset="0"/>
                <a:cs typeface="HCLTech Roobert" panose="020B0504030202060203" pitchFamily="34" charset="0"/>
              </a:rPr>
              <a:t>. </a:t>
            </a:r>
          </a:p>
        </p:txBody>
      </p:sp>
      <p:pic>
        <p:nvPicPr>
          <p:cNvPr id="4" name="Picture 3">
            <a:extLst>
              <a:ext uri="{FF2B5EF4-FFF2-40B4-BE49-F238E27FC236}">
                <a16:creationId xmlns:a16="http://schemas.microsoft.com/office/drawing/2014/main" id="{8052E4F2-E05F-04F6-37E5-CA02B4335F23}"/>
              </a:ext>
            </a:extLst>
          </p:cNvPr>
          <p:cNvPicPr>
            <a:picLocks noChangeAspect="1"/>
          </p:cNvPicPr>
          <p:nvPr/>
        </p:nvPicPr>
        <p:blipFill>
          <a:blip r:embed="rId3"/>
          <a:stretch>
            <a:fillRect/>
          </a:stretch>
        </p:blipFill>
        <p:spPr>
          <a:xfrm>
            <a:off x="1071316" y="1787451"/>
            <a:ext cx="8829661" cy="1440160"/>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sp>
        <p:nvSpPr>
          <p:cNvPr id="6" name="Arrow: Down 5">
            <a:extLst>
              <a:ext uri="{FF2B5EF4-FFF2-40B4-BE49-F238E27FC236}">
                <a16:creationId xmlns:a16="http://schemas.microsoft.com/office/drawing/2014/main" id="{025C3170-7B42-902E-2E81-A1A8F680C5A8}"/>
              </a:ext>
            </a:extLst>
          </p:cNvPr>
          <p:cNvSpPr/>
          <p:nvPr/>
        </p:nvSpPr>
        <p:spPr>
          <a:xfrm>
            <a:off x="3499520" y="1600694"/>
            <a:ext cx="604394" cy="800219"/>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83AD18-5BE9-ED92-3271-AD234BFBCADA}"/>
              </a:ext>
            </a:extLst>
          </p:cNvPr>
          <p:cNvSpPr txBox="1"/>
          <p:nvPr/>
        </p:nvSpPr>
        <p:spPr>
          <a:xfrm>
            <a:off x="753716" y="4013538"/>
            <a:ext cx="11318541" cy="1292662"/>
          </a:xfrm>
          <a:prstGeom prst="rect">
            <a:avLst/>
          </a:prstGeom>
          <a:noFill/>
        </p:spPr>
        <p:txBody>
          <a:bodyPr wrap="square">
            <a:spAutoFit/>
          </a:bodyP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400" b="1" dirty="0">
                <a:latin typeface="HCLTech Roobert" panose="020B0504030202060203" pitchFamily="34" charset="0"/>
                <a:cs typeface="HCLTech Roobert" panose="020B0504030202060203" pitchFamily="34" charset="0"/>
              </a:rPr>
              <a:t>Note: </a:t>
            </a:r>
            <a:r>
              <a:rPr lang="en-US" sz="2400" b="1" u="sng" dirty="0">
                <a:latin typeface="HCLTech Roobert" panose="020B0504030202060203" pitchFamily="34" charset="0"/>
                <a:cs typeface="HCLTech Roobert" panose="020B0504030202060203" pitchFamily="34" charset="0"/>
              </a:rPr>
              <a:t>If above link is not opening</a:t>
            </a:r>
          </a:p>
          <a:p>
            <a:pPr marL="0" marR="0" lvl="0" indent="0" algn="l" defTabSz="914400" eaLnBrk="1" fontAlgn="base" latinLnBrk="0" hangingPunct="1">
              <a:lnSpc>
                <a:spcPct val="100000"/>
              </a:lnSpc>
              <a:spcBef>
                <a:spcPct val="0"/>
              </a:spcBef>
              <a:spcAft>
                <a:spcPct val="0"/>
              </a:spcAft>
              <a:buClrTx/>
              <a:buSzTx/>
              <a:buFontTx/>
              <a:buNone/>
              <a:tabLst/>
              <a:defRPr/>
            </a:pPr>
            <a:endParaRPr lang="en-US" sz="1800" dirty="0">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r>
              <a:rPr lang="en-US" sz="1800" dirty="0">
                <a:latin typeface="HCLTech Roobert" panose="020B0504030202060203" pitchFamily="34" charset="0"/>
                <a:cs typeface="HCLTech Roobert" panose="020B0504030202060203" pitchFamily="34" charset="0"/>
              </a:rPr>
              <a:t>Please try accessing  portal in browser’s Incognito/InPrivate window, After left click  (direct select) PF portal link, kindly check URL right side and disable popup blocker (choose Allow for site option)</a:t>
            </a:r>
            <a:endParaRPr lang="en-US" sz="1800" b="1" u="none" kern="1200" baseline="0" dirty="0">
              <a:solidFill>
                <a:schemeClr val="tx1"/>
              </a:solidFill>
              <a:effectLst/>
              <a:latin typeface="HCLTech Roobert" panose="020B0504030202060203" pitchFamily="34" charset="0"/>
              <a:cs typeface="HCLTech Roobert" panose="020B0504030202060203" pitchFamily="34" charset="0"/>
            </a:endParaRPr>
          </a:p>
        </p:txBody>
      </p:sp>
    </p:spTree>
    <p:extLst>
      <p:ext uri="{BB962C8B-B14F-4D97-AF65-F5344CB8AC3E}">
        <p14:creationId xmlns:p14="http://schemas.microsoft.com/office/powerpoint/2010/main" val="1032848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Transfer Out</a:t>
            </a:r>
            <a:r>
              <a:rPr lang="en-US" sz="3400" dirty="0">
                <a:latin typeface="HCLTech Roobert Medium" pitchFamily="2" charset="77"/>
                <a:cs typeface="HCLTech Roobert Medium" pitchFamily="2" charset="77"/>
              </a:rPr>
              <a:t> Application Procedure</a:t>
            </a:r>
          </a:p>
        </p:txBody>
      </p:sp>
      <p:sp>
        <p:nvSpPr>
          <p:cNvPr id="3" name="TextBox 2">
            <a:extLst>
              <a:ext uri="{FF2B5EF4-FFF2-40B4-BE49-F238E27FC236}">
                <a16:creationId xmlns:a16="http://schemas.microsoft.com/office/drawing/2014/main" id="{B05EA044-5D66-CFF2-A60B-BD7A49C4859C}"/>
              </a:ext>
            </a:extLst>
          </p:cNvPr>
          <p:cNvSpPr txBox="1"/>
          <p:nvPr/>
        </p:nvSpPr>
        <p:spPr>
          <a:xfrm>
            <a:off x="195943" y="1154277"/>
            <a:ext cx="6096000" cy="584775"/>
          </a:xfrm>
          <a:prstGeom prst="rect">
            <a:avLst/>
          </a:prstGeom>
          <a:noFill/>
        </p:spPr>
        <p:txBody>
          <a:bodyPr wrap="square">
            <a:spAutoFit/>
          </a:bodyPr>
          <a:lstStyle/>
          <a:p>
            <a:r>
              <a:rPr lang="en-US" sz="3200" b="1" dirty="0">
                <a:solidFill>
                  <a:schemeClr val="accent2">
                    <a:lumMod val="75000"/>
                  </a:schemeClr>
                </a:solidFill>
                <a:latin typeface="HCLTech Roobert" panose="020B0504030202060203" pitchFamily="34" charset="0"/>
                <a:cs typeface="HCLTech Roobert" panose="020B0504030202060203" pitchFamily="34" charset="0"/>
              </a:rPr>
              <a:t>Step 3: </a:t>
            </a:r>
            <a:r>
              <a:rPr lang="en-US" sz="3200" b="1" dirty="0">
                <a:solidFill>
                  <a:schemeClr val="accent5">
                    <a:lumMod val="75000"/>
                  </a:schemeClr>
                </a:solidFill>
                <a:latin typeface="HCLTech Roobert" panose="020B0504030202060203" pitchFamily="34" charset="0"/>
                <a:cs typeface="HCLTech Roobert" panose="020B0504030202060203" pitchFamily="34" charset="0"/>
              </a:rPr>
              <a:t>Wait for Auto Login </a:t>
            </a:r>
          </a:p>
        </p:txBody>
      </p:sp>
      <p:pic>
        <p:nvPicPr>
          <p:cNvPr id="4" name="Picture 3">
            <a:extLst>
              <a:ext uri="{FF2B5EF4-FFF2-40B4-BE49-F238E27FC236}">
                <a16:creationId xmlns:a16="http://schemas.microsoft.com/office/drawing/2014/main" id="{2FD1388C-1D5C-4CD6-EF72-213126501A91}"/>
              </a:ext>
            </a:extLst>
          </p:cNvPr>
          <p:cNvPicPr>
            <a:picLocks noChangeAspect="1"/>
          </p:cNvPicPr>
          <p:nvPr/>
        </p:nvPicPr>
        <p:blipFill>
          <a:blip r:embed="rId3"/>
          <a:stretch>
            <a:fillRect/>
          </a:stretch>
        </p:blipFill>
        <p:spPr>
          <a:xfrm>
            <a:off x="1833015" y="1719260"/>
            <a:ext cx="5906727" cy="2158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Box 14">
            <a:extLst>
              <a:ext uri="{FF2B5EF4-FFF2-40B4-BE49-F238E27FC236}">
                <a16:creationId xmlns:a16="http://schemas.microsoft.com/office/drawing/2014/main" id="{8A41CA03-0EFE-4220-38BB-788200C1C3EA}"/>
              </a:ext>
            </a:extLst>
          </p:cNvPr>
          <p:cNvSpPr txBox="1"/>
          <p:nvPr/>
        </p:nvSpPr>
        <p:spPr>
          <a:xfrm>
            <a:off x="5831101" y="2489285"/>
            <a:ext cx="4527883" cy="584775"/>
          </a:xfrm>
          <a:prstGeom prst="rect">
            <a:avLst/>
          </a:prstGeom>
          <a:solidFill>
            <a:schemeClr val="accent2"/>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altLang="en-GB" sz="3200" b="1" dirty="0"/>
              <a:t>Wait….for auto login</a:t>
            </a:r>
          </a:p>
        </p:txBody>
      </p:sp>
      <p:pic>
        <p:nvPicPr>
          <p:cNvPr id="10" name="Picture 9">
            <a:extLst>
              <a:ext uri="{FF2B5EF4-FFF2-40B4-BE49-F238E27FC236}">
                <a16:creationId xmlns:a16="http://schemas.microsoft.com/office/drawing/2014/main" id="{A1A7C8A6-5980-A24A-36A6-6E7017D43722}"/>
              </a:ext>
            </a:extLst>
          </p:cNvPr>
          <p:cNvPicPr>
            <a:picLocks noChangeAspect="1"/>
          </p:cNvPicPr>
          <p:nvPr/>
        </p:nvPicPr>
        <p:blipFill>
          <a:blip r:embed="rId4"/>
          <a:stretch>
            <a:fillRect/>
          </a:stretch>
        </p:blipFill>
        <p:spPr>
          <a:xfrm>
            <a:off x="5926045" y="4137023"/>
            <a:ext cx="5906726" cy="2266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29A7AF01-9FB6-BE51-9671-6C90B03CFEDF}"/>
              </a:ext>
            </a:extLst>
          </p:cNvPr>
          <p:cNvSpPr txBox="1"/>
          <p:nvPr/>
        </p:nvSpPr>
        <p:spPr>
          <a:xfrm>
            <a:off x="0" y="4685723"/>
            <a:ext cx="6096000" cy="584775"/>
          </a:xfrm>
          <a:prstGeom prst="rect">
            <a:avLst/>
          </a:prstGeom>
          <a:noFill/>
        </p:spPr>
        <p:txBody>
          <a:bodyPr wrap="square">
            <a:spAutoFit/>
          </a:bodyPr>
          <a:lstStyle/>
          <a:p>
            <a:r>
              <a:rPr lang="en-US" sz="3200" b="1" dirty="0">
                <a:solidFill>
                  <a:schemeClr val="accent2"/>
                </a:solidFill>
                <a:latin typeface="HCLTech Roobert" panose="020B0504030202060203" pitchFamily="34" charset="0"/>
                <a:cs typeface="HCLTech Roobert" panose="020B0504030202060203" pitchFamily="34" charset="0"/>
              </a:rPr>
              <a:t>Step 3.1 </a:t>
            </a:r>
            <a:r>
              <a:rPr lang="en-US" sz="3200" b="1" dirty="0">
                <a:solidFill>
                  <a:schemeClr val="accent5">
                    <a:lumMod val="75000"/>
                  </a:schemeClr>
                </a:solidFill>
                <a:latin typeface="HCLTech Roobert" panose="020B0504030202060203" pitchFamily="34" charset="0"/>
                <a:cs typeface="HCLTech Roobert" panose="020B0504030202060203" pitchFamily="34" charset="0"/>
              </a:rPr>
              <a:t>: Click on Transactions</a:t>
            </a:r>
          </a:p>
        </p:txBody>
      </p:sp>
    </p:spTree>
    <p:extLst>
      <p:ext uri="{BB962C8B-B14F-4D97-AF65-F5344CB8AC3E}">
        <p14:creationId xmlns:p14="http://schemas.microsoft.com/office/powerpoint/2010/main" val="99590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Transfer Out</a:t>
            </a:r>
            <a:r>
              <a:rPr lang="en-US" sz="3400" dirty="0">
                <a:latin typeface="HCLTech Roobert Medium" pitchFamily="2" charset="77"/>
                <a:cs typeface="HCLTech Roobert Medium" pitchFamily="2" charset="77"/>
              </a:rPr>
              <a:t> Application Procedure</a:t>
            </a:r>
          </a:p>
        </p:txBody>
      </p:sp>
      <p:sp>
        <p:nvSpPr>
          <p:cNvPr id="3" name="TextBox 2">
            <a:extLst>
              <a:ext uri="{FF2B5EF4-FFF2-40B4-BE49-F238E27FC236}">
                <a16:creationId xmlns:a16="http://schemas.microsoft.com/office/drawing/2014/main" id="{B05EA044-5D66-CFF2-A60B-BD7A49C4859C}"/>
              </a:ext>
            </a:extLst>
          </p:cNvPr>
          <p:cNvSpPr txBox="1"/>
          <p:nvPr/>
        </p:nvSpPr>
        <p:spPr>
          <a:xfrm>
            <a:off x="161923" y="1447073"/>
            <a:ext cx="9689648" cy="461665"/>
          </a:xfrm>
          <a:prstGeom prst="rect">
            <a:avLst/>
          </a:prstGeom>
          <a:solidFill>
            <a:schemeClr val="bg1"/>
          </a:solidFill>
        </p:spPr>
        <p:txBody>
          <a:bodyPr wrap="square">
            <a:spAutoFit/>
          </a:bodyPr>
          <a:lstStyle/>
          <a:p>
            <a:r>
              <a:rPr lang="en-US" sz="2400" b="1" dirty="0">
                <a:solidFill>
                  <a:schemeClr val="accent2"/>
                </a:solidFill>
                <a:latin typeface="HCLTech Roobert" panose="020B0504030202060203" pitchFamily="34" charset="0"/>
                <a:cs typeface="HCLTech Roobert" panose="020B0504030202060203" pitchFamily="34" charset="0"/>
              </a:rPr>
              <a:t>Step 3.2 </a:t>
            </a:r>
            <a:r>
              <a:rPr lang="en-US" sz="2400" b="1" dirty="0">
                <a:solidFill>
                  <a:schemeClr val="accent1"/>
                </a:solidFill>
                <a:latin typeface="HCLTech Roobert" panose="020B0504030202060203" pitchFamily="34" charset="0"/>
                <a:cs typeface="HCLTech Roobert" panose="020B0504030202060203" pitchFamily="34" charset="0"/>
              </a:rPr>
              <a:t>Click on Transfer Out Application</a:t>
            </a:r>
          </a:p>
        </p:txBody>
      </p:sp>
      <p:pic>
        <p:nvPicPr>
          <p:cNvPr id="18" name="Picture 17">
            <a:extLst>
              <a:ext uri="{FF2B5EF4-FFF2-40B4-BE49-F238E27FC236}">
                <a16:creationId xmlns:a16="http://schemas.microsoft.com/office/drawing/2014/main" id="{75912267-D4C7-94EE-0020-F8C3CD027AE0}"/>
              </a:ext>
            </a:extLst>
          </p:cNvPr>
          <p:cNvPicPr>
            <a:picLocks noChangeAspect="1"/>
          </p:cNvPicPr>
          <p:nvPr/>
        </p:nvPicPr>
        <p:blipFill>
          <a:blip r:embed="rId3"/>
          <a:stretch>
            <a:fillRect/>
          </a:stretch>
        </p:blipFill>
        <p:spPr>
          <a:xfrm>
            <a:off x="6377455" y="1494212"/>
            <a:ext cx="5038725" cy="126682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
        <p:nvSpPr>
          <p:cNvPr id="20" name="Arrow: Down 19">
            <a:extLst>
              <a:ext uri="{FF2B5EF4-FFF2-40B4-BE49-F238E27FC236}">
                <a16:creationId xmlns:a16="http://schemas.microsoft.com/office/drawing/2014/main" id="{2B76347A-32A8-FD8A-0C0C-9C788B1F42EB}"/>
              </a:ext>
            </a:extLst>
          </p:cNvPr>
          <p:cNvSpPr/>
          <p:nvPr/>
        </p:nvSpPr>
        <p:spPr>
          <a:xfrm rot="1984109">
            <a:off x="9481089" y="1168771"/>
            <a:ext cx="446314" cy="1018269"/>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Content Placeholder 3">
            <a:extLst>
              <a:ext uri="{FF2B5EF4-FFF2-40B4-BE49-F238E27FC236}">
                <a16:creationId xmlns:a16="http://schemas.microsoft.com/office/drawing/2014/main" id="{26AAF0A7-8B7F-5811-D24F-FE2F22D82FFD}"/>
              </a:ext>
            </a:extLst>
          </p:cNvPr>
          <p:cNvPicPr>
            <a:picLocks noChangeAspect="1"/>
          </p:cNvPicPr>
          <p:nvPr/>
        </p:nvPicPr>
        <p:blipFill>
          <a:blip r:embed="rId4"/>
          <a:stretch>
            <a:fillRect/>
          </a:stretch>
        </p:blipFill>
        <p:spPr>
          <a:xfrm>
            <a:off x="3807640" y="3144901"/>
            <a:ext cx="5139630" cy="1934048"/>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sp>
        <p:nvSpPr>
          <p:cNvPr id="24" name="TextBox 23">
            <a:extLst>
              <a:ext uri="{FF2B5EF4-FFF2-40B4-BE49-F238E27FC236}">
                <a16:creationId xmlns:a16="http://schemas.microsoft.com/office/drawing/2014/main" id="{D184E8F8-3D90-107D-BC87-519B7890802E}"/>
              </a:ext>
            </a:extLst>
          </p:cNvPr>
          <p:cNvSpPr txBox="1"/>
          <p:nvPr/>
        </p:nvSpPr>
        <p:spPr>
          <a:xfrm>
            <a:off x="161923" y="3766367"/>
            <a:ext cx="3419477" cy="1200329"/>
          </a:xfrm>
          <a:prstGeom prst="rect">
            <a:avLst/>
          </a:prstGeom>
          <a:solidFill>
            <a:schemeClr val="bg1"/>
          </a:solidFill>
        </p:spPr>
        <p:txBody>
          <a:bodyPr wrap="square">
            <a:spAutoFit/>
          </a:bodyPr>
          <a:lstStyle/>
          <a:p>
            <a:r>
              <a:rPr lang="en-US" sz="2400" b="1" dirty="0">
                <a:solidFill>
                  <a:schemeClr val="accent2"/>
                </a:solidFill>
                <a:latin typeface="HCLTech Roobert" panose="020B0504030202060203" pitchFamily="34" charset="0"/>
                <a:cs typeface="HCLTech Roobert" panose="020B0504030202060203" pitchFamily="34" charset="0"/>
              </a:rPr>
              <a:t>Step 3.3  </a:t>
            </a:r>
            <a:r>
              <a:rPr lang="en-US" altLang="en-IN" sz="2400" b="1" dirty="0">
                <a:solidFill>
                  <a:schemeClr val="accent1"/>
                </a:solidFill>
                <a:latin typeface="HCLTech Roobert" panose="020B0504030202060203" pitchFamily="34" charset="0"/>
                <a:cs typeface="HCLTech Roobert" panose="020B0504030202060203" pitchFamily="34" charset="0"/>
              </a:rPr>
              <a:t>Verify your basic details here and Click on Next</a:t>
            </a:r>
          </a:p>
        </p:txBody>
      </p:sp>
    </p:spTree>
    <p:extLst>
      <p:ext uri="{BB962C8B-B14F-4D97-AF65-F5344CB8AC3E}">
        <p14:creationId xmlns:p14="http://schemas.microsoft.com/office/powerpoint/2010/main" val="2687361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Transfer Out</a:t>
            </a:r>
            <a:r>
              <a:rPr lang="en-US" sz="3400" dirty="0">
                <a:latin typeface="HCLTech Roobert Medium" pitchFamily="2" charset="77"/>
                <a:cs typeface="HCLTech Roobert Medium" pitchFamily="2" charset="77"/>
              </a:rPr>
              <a:t> Application Procedure</a:t>
            </a:r>
          </a:p>
        </p:txBody>
      </p:sp>
      <p:pic>
        <p:nvPicPr>
          <p:cNvPr id="7" name="Picture 6">
            <a:extLst>
              <a:ext uri="{FF2B5EF4-FFF2-40B4-BE49-F238E27FC236}">
                <a16:creationId xmlns:a16="http://schemas.microsoft.com/office/drawing/2014/main" id="{75EED9FD-48B9-7D1A-A1FC-5E8A02F83C5D}"/>
              </a:ext>
            </a:extLst>
          </p:cNvPr>
          <p:cNvPicPr>
            <a:picLocks noChangeAspect="1"/>
          </p:cNvPicPr>
          <p:nvPr/>
        </p:nvPicPr>
        <p:blipFill>
          <a:blip r:embed="rId3"/>
          <a:stretch>
            <a:fillRect/>
          </a:stretch>
        </p:blipFill>
        <p:spPr>
          <a:xfrm>
            <a:off x="5514976" y="1155213"/>
            <a:ext cx="4630511" cy="2175817"/>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C093914C-EB53-76DE-7B78-BAA01D727F87}"/>
              </a:ext>
            </a:extLst>
          </p:cNvPr>
          <p:cNvSpPr txBox="1"/>
          <p:nvPr/>
        </p:nvSpPr>
        <p:spPr>
          <a:xfrm>
            <a:off x="270780" y="1046007"/>
            <a:ext cx="4910820" cy="461665"/>
          </a:xfrm>
          <a:prstGeom prst="rect">
            <a:avLst/>
          </a:prstGeom>
          <a:solidFill>
            <a:schemeClr val="bg1"/>
          </a:solidFill>
        </p:spPr>
        <p:txBody>
          <a:bodyPr wrap="square">
            <a:spAutoFit/>
          </a:bodyPr>
          <a:lstStyle/>
          <a:p>
            <a:r>
              <a:rPr lang="en-US" sz="2400" b="1" dirty="0">
                <a:solidFill>
                  <a:schemeClr val="accent2"/>
                </a:solidFill>
                <a:latin typeface="HCLTech Roobert" panose="020B0504030202060203" pitchFamily="34" charset="0"/>
                <a:cs typeface="HCLTech Roobert" panose="020B0504030202060203" pitchFamily="34" charset="0"/>
              </a:rPr>
              <a:t>Step 3.4 </a:t>
            </a:r>
            <a:r>
              <a:rPr lang="en-US" sz="2400" b="1" dirty="0">
                <a:solidFill>
                  <a:schemeClr val="accent1"/>
                </a:solidFill>
                <a:latin typeface="HCLTech Roobert" panose="020B0504030202060203" pitchFamily="34" charset="0"/>
                <a:cs typeface="HCLTech Roobert" panose="020B0504030202060203" pitchFamily="34" charset="0"/>
              </a:rPr>
              <a:t>Fill the details and next</a:t>
            </a:r>
          </a:p>
        </p:txBody>
      </p:sp>
      <p:sp>
        <p:nvSpPr>
          <p:cNvPr id="10" name="TextBox 9">
            <a:extLst>
              <a:ext uri="{FF2B5EF4-FFF2-40B4-BE49-F238E27FC236}">
                <a16:creationId xmlns:a16="http://schemas.microsoft.com/office/drawing/2014/main" id="{D0DE0E78-4281-F928-63E3-8E09378380EE}"/>
              </a:ext>
            </a:extLst>
          </p:cNvPr>
          <p:cNvSpPr txBox="1"/>
          <p:nvPr/>
        </p:nvSpPr>
        <p:spPr>
          <a:xfrm>
            <a:off x="5920465" y="4321373"/>
            <a:ext cx="4910820" cy="461665"/>
          </a:xfrm>
          <a:prstGeom prst="rect">
            <a:avLst/>
          </a:prstGeom>
          <a:solidFill>
            <a:schemeClr val="bg1"/>
          </a:solidFill>
        </p:spPr>
        <p:txBody>
          <a:bodyPr wrap="square">
            <a:spAutoFit/>
          </a:bodyPr>
          <a:lstStyle/>
          <a:p>
            <a:r>
              <a:rPr lang="en-US" sz="2400" b="1" dirty="0">
                <a:solidFill>
                  <a:schemeClr val="accent2"/>
                </a:solidFill>
                <a:latin typeface="HCLTech Roobert" panose="020B0504030202060203" pitchFamily="34" charset="0"/>
                <a:cs typeface="HCLTech Roobert" panose="020B0504030202060203" pitchFamily="34" charset="0"/>
              </a:rPr>
              <a:t>Step 3.5 </a:t>
            </a:r>
            <a:r>
              <a:rPr lang="en-US" sz="2400" b="1" dirty="0">
                <a:solidFill>
                  <a:schemeClr val="accent1"/>
                </a:solidFill>
                <a:latin typeface="HCLTech Roobert" panose="020B0504030202060203" pitchFamily="34" charset="0"/>
                <a:cs typeface="HCLTech Roobert" panose="020B0504030202060203" pitchFamily="34" charset="0"/>
              </a:rPr>
              <a:t>Fill the details and next</a:t>
            </a:r>
          </a:p>
        </p:txBody>
      </p:sp>
      <p:pic>
        <p:nvPicPr>
          <p:cNvPr id="11" name="Picture 10" descr="A screenshot of a computer">
            <a:extLst>
              <a:ext uri="{FF2B5EF4-FFF2-40B4-BE49-F238E27FC236}">
                <a16:creationId xmlns:a16="http://schemas.microsoft.com/office/drawing/2014/main" id="{2704B04D-B277-4EF4-FB71-40EE8378D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39" y="3526970"/>
            <a:ext cx="4938300" cy="2175817"/>
          </a:xfrm>
          <a:prstGeom prst="rect">
            <a:avLst/>
          </a:prstGeom>
          <a:ln w="38100" cap="sq">
            <a:solidFill>
              <a:schemeClr val="accent5">
                <a:lumMod val="7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596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Transfer Out</a:t>
            </a:r>
            <a:r>
              <a:rPr lang="en-US" sz="3400" dirty="0">
                <a:latin typeface="HCLTech Roobert Medium" pitchFamily="2" charset="77"/>
                <a:cs typeface="HCLTech Roobert Medium" pitchFamily="2" charset="77"/>
              </a:rPr>
              <a:t> Application Procedure</a:t>
            </a:r>
          </a:p>
        </p:txBody>
      </p:sp>
      <p:sp>
        <p:nvSpPr>
          <p:cNvPr id="8" name="TextBox 7">
            <a:extLst>
              <a:ext uri="{FF2B5EF4-FFF2-40B4-BE49-F238E27FC236}">
                <a16:creationId xmlns:a16="http://schemas.microsoft.com/office/drawing/2014/main" id="{C093914C-EB53-76DE-7B78-BAA01D727F87}"/>
              </a:ext>
            </a:extLst>
          </p:cNvPr>
          <p:cNvSpPr txBox="1"/>
          <p:nvPr/>
        </p:nvSpPr>
        <p:spPr>
          <a:xfrm>
            <a:off x="270780" y="1046007"/>
            <a:ext cx="4910820" cy="830997"/>
          </a:xfrm>
          <a:prstGeom prst="rect">
            <a:avLst/>
          </a:prstGeom>
          <a:solidFill>
            <a:schemeClr val="bg1"/>
          </a:solidFill>
        </p:spPr>
        <p:txBody>
          <a:bodyPr wrap="square">
            <a:spAutoFit/>
          </a:bodyPr>
          <a:lstStyle/>
          <a:p>
            <a:r>
              <a:rPr lang="en-US" sz="2400" b="1" dirty="0">
                <a:solidFill>
                  <a:schemeClr val="accent2"/>
                </a:solidFill>
                <a:latin typeface="HCLTech Roobert" panose="020B0504030202060203" pitchFamily="34" charset="0"/>
                <a:cs typeface="HCLTech Roobert" panose="020B0504030202060203" pitchFamily="34" charset="0"/>
              </a:rPr>
              <a:t>Step 3.6 </a:t>
            </a:r>
            <a:r>
              <a:rPr lang="en-US" sz="2400" b="1" dirty="0">
                <a:solidFill>
                  <a:schemeClr val="accent1"/>
                </a:solidFill>
                <a:latin typeface="HCLTech Roobert" panose="020B0504030202060203" pitchFamily="34" charset="0"/>
                <a:cs typeface="HCLTech Roobert" panose="020B0504030202060203" pitchFamily="34" charset="0"/>
              </a:rPr>
              <a:t>Choose form 13 and Upload</a:t>
            </a:r>
          </a:p>
        </p:txBody>
      </p:sp>
      <p:sp>
        <p:nvSpPr>
          <p:cNvPr id="10" name="TextBox 9">
            <a:extLst>
              <a:ext uri="{FF2B5EF4-FFF2-40B4-BE49-F238E27FC236}">
                <a16:creationId xmlns:a16="http://schemas.microsoft.com/office/drawing/2014/main" id="{D0DE0E78-4281-F928-63E3-8E09378380EE}"/>
              </a:ext>
            </a:extLst>
          </p:cNvPr>
          <p:cNvSpPr txBox="1"/>
          <p:nvPr/>
        </p:nvSpPr>
        <p:spPr>
          <a:xfrm>
            <a:off x="5920465" y="4321373"/>
            <a:ext cx="4910820" cy="830997"/>
          </a:xfrm>
          <a:prstGeom prst="rect">
            <a:avLst/>
          </a:prstGeom>
          <a:solidFill>
            <a:schemeClr val="bg1"/>
          </a:solidFill>
        </p:spPr>
        <p:txBody>
          <a:bodyPr wrap="square">
            <a:spAutoFit/>
          </a:bodyPr>
          <a:lstStyle/>
          <a:p>
            <a:r>
              <a:rPr lang="en-US" sz="2400" b="1" dirty="0">
                <a:solidFill>
                  <a:schemeClr val="accent2"/>
                </a:solidFill>
                <a:latin typeface="HCLTech Roobert" panose="020B0504030202060203" pitchFamily="34" charset="0"/>
                <a:cs typeface="HCLTech Roobert" panose="020B0504030202060203" pitchFamily="34" charset="0"/>
              </a:rPr>
              <a:t>Step 3.7 </a:t>
            </a:r>
            <a:r>
              <a:rPr lang="en-US" sz="2400" b="1" dirty="0">
                <a:solidFill>
                  <a:schemeClr val="accent1"/>
                </a:solidFill>
                <a:latin typeface="HCLTech Roobert" panose="020B0504030202060203" pitchFamily="34" charset="0"/>
                <a:cs typeface="HCLTech Roobert" panose="020B0504030202060203" pitchFamily="34" charset="0"/>
              </a:rPr>
              <a:t>Application Created successfully</a:t>
            </a:r>
          </a:p>
        </p:txBody>
      </p:sp>
      <p:pic>
        <p:nvPicPr>
          <p:cNvPr id="2" name="Content Placeholder 3">
            <a:extLst>
              <a:ext uri="{FF2B5EF4-FFF2-40B4-BE49-F238E27FC236}">
                <a16:creationId xmlns:a16="http://schemas.microsoft.com/office/drawing/2014/main" id="{48D421F9-C38D-B634-B26F-E3FB2C30538B}"/>
              </a:ext>
            </a:extLst>
          </p:cNvPr>
          <p:cNvPicPr>
            <a:picLocks noChangeAspect="1"/>
          </p:cNvPicPr>
          <p:nvPr/>
        </p:nvPicPr>
        <p:blipFill>
          <a:blip r:embed="rId3"/>
          <a:stretch>
            <a:fillRect/>
          </a:stretch>
        </p:blipFill>
        <p:spPr>
          <a:xfrm>
            <a:off x="5290185" y="1046006"/>
            <a:ext cx="5541100" cy="2963691"/>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pic>
        <p:nvPicPr>
          <p:cNvPr id="3" name="Content Placeholder 3">
            <a:extLst>
              <a:ext uri="{FF2B5EF4-FFF2-40B4-BE49-F238E27FC236}">
                <a16:creationId xmlns:a16="http://schemas.microsoft.com/office/drawing/2014/main" id="{E7F41CAB-1C59-4B46-8B32-5CC5EE5094B3}"/>
              </a:ext>
            </a:extLst>
          </p:cNvPr>
          <p:cNvPicPr>
            <a:picLocks noChangeAspect="1"/>
          </p:cNvPicPr>
          <p:nvPr/>
        </p:nvPicPr>
        <p:blipFill>
          <a:blip r:embed="rId4"/>
          <a:stretch>
            <a:fillRect/>
          </a:stretch>
        </p:blipFill>
        <p:spPr>
          <a:xfrm>
            <a:off x="929716" y="4321373"/>
            <a:ext cx="4812147" cy="2298156"/>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6834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3A36183-50B6-7F46-972F-30DA9A8D3CFA}"/>
              </a:ext>
            </a:extLst>
          </p:cNvPr>
          <p:cNvSpPr/>
          <p:nvPr/>
        </p:nvSpPr>
        <p:spPr>
          <a:xfrm>
            <a:off x="161923" y="121049"/>
            <a:ext cx="11868153" cy="6615901"/>
          </a:xfrm>
          <a:prstGeom prst="roundRect">
            <a:avLst>
              <a:gd name="adj" fmla="val 403"/>
            </a:avLst>
          </a:prstGeom>
          <a:solidFill>
            <a:srgbClr val="594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C5C3E7-B40A-824F-B62B-D21D11FD6893}"/>
              </a:ext>
            </a:extLst>
          </p:cNvPr>
          <p:cNvSpPr txBox="1"/>
          <p:nvPr/>
        </p:nvSpPr>
        <p:spPr>
          <a:xfrm>
            <a:off x="388614" y="2123334"/>
            <a:ext cx="10388244" cy="1938992"/>
          </a:xfrm>
          <a:prstGeom prst="rect">
            <a:avLst/>
          </a:prstGeom>
          <a:noFill/>
        </p:spPr>
        <p:txBody>
          <a:bodyPr wrap="square" rtlCol="0">
            <a:spAutoFit/>
          </a:bodyPr>
          <a:lstStyle/>
          <a:p>
            <a:r>
              <a:rPr lang="en-US" sz="6000" b="1" dirty="0">
                <a:solidFill>
                  <a:schemeClr val="accent4"/>
                </a:solidFill>
                <a:latin typeface="HCLTech Roobert Medium" pitchFamily="2" charset="77"/>
                <a:cs typeface="HCLTech Roobert Medium" pitchFamily="2" charset="77"/>
              </a:rPr>
              <a:t>Provident Fund Withdrawal</a:t>
            </a:r>
            <a:r>
              <a:rPr lang="en-US" sz="6000" dirty="0">
                <a:solidFill>
                  <a:schemeClr val="bg1"/>
                </a:solidFill>
                <a:latin typeface="HCLTech Roobert Medium" pitchFamily="2" charset="77"/>
                <a:cs typeface="HCLTech Roobert Medium" pitchFamily="2" charset="77"/>
              </a:rPr>
              <a:t> Application Procedure</a:t>
            </a:r>
          </a:p>
        </p:txBody>
      </p:sp>
    </p:spTree>
    <p:extLst>
      <p:ext uri="{BB962C8B-B14F-4D97-AF65-F5344CB8AC3E}">
        <p14:creationId xmlns:p14="http://schemas.microsoft.com/office/powerpoint/2010/main" val="855139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46">
            <a:extLst>
              <a:ext uri="{FF2B5EF4-FFF2-40B4-BE49-F238E27FC236}">
                <a16:creationId xmlns:a16="http://schemas.microsoft.com/office/drawing/2014/main" id="{FE5E626B-3E68-AAE0-97CA-DA11E98D1903}"/>
              </a:ext>
            </a:extLst>
          </p:cNvPr>
          <p:cNvSpPr/>
          <p:nvPr/>
        </p:nvSpPr>
        <p:spPr>
          <a:xfrm>
            <a:off x="161923" y="121049"/>
            <a:ext cx="11868153" cy="6615901"/>
          </a:xfrm>
          <a:prstGeom prst="roundRect">
            <a:avLst>
              <a:gd name="adj" fmla="val 403"/>
            </a:avLst>
          </a:prstGeom>
          <a:solidFill>
            <a:srgbClr val="ED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Withdrawal</a:t>
            </a:r>
            <a:r>
              <a:rPr lang="en-US" sz="3400" dirty="0">
                <a:latin typeface="HCLTech Roobert Medium" pitchFamily="2" charset="77"/>
                <a:cs typeface="HCLTech Roobert Medium" pitchFamily="2" charset="77"/>
              </a:rPr>
              <a:t> Application Procedure</a:t>
            </a:r>
          </a:p>
        </p:txBody>
      </p:sp>
      <p:sp>
        <p:nvSpPr>
          <p:cNvPr id="2" name="Text Placeholder 5">
            <a:extLst>
              <a:ext uri="{FF2B5EF4-FFF2-40B4-BE49-F238E27FC236}">
                <a16:creationId xmlns:a16="http://schemas.microsoft.com/office/drawing/2014/main" id="{A302DA0A-0F5B-61B5-0588-62929D2B3C82}"/>
              </a:ext>
            </a:extLst>
          </p:cNvPr>
          <p:cNvSpPr txBox="1">
            <a:spLocks/>
          </p:cNvSpPr>
          <p:nvPr/>
        </p:nvSpPr>
        <p:spPr>
          <a:xfrm>
            <a:off x="478038" y="1262759"/>
            <a:ext cx="3005391" cy="1730794"/>
          </a:xfrm>
          <a:prstGeom prst="roundRect">
            <a:avLst>
              <a:gd name="adj" fmla="val 3562"/>
            </a:avLst>
          </a:prstGeom>
          <a:solidFill>
            <a:srgbClr val="0070C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latin typeface="HCLTech Roobert" panose="020B0504030202060203" pitchFamily="34" charset="0"/>
                <a:cs typeface="HCLTech Roobert" panose="020B0504030202060203" pitchFamily="34" charset="0"/>
              </a:rPr>
              <a:t>01 </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Login into HCL’s Offboarding Portal and click on PF Portal Link</a:t>
            </a:r>
            <a:endParaRPr lang="en-US" sz="3200" b="1" dirty="0">
              <a:solidFill>
                <a:schemeClr val="bg1"/>
              </a:solidFill>
              <a:latin typeface="HCLTech Roobert" panose="020B0504030202060203" pitchFamily="34" charset="0"/>
              <a:cs typeface="HCLTech Roobert" panose="020B0504030202060203" pitchFamily="34" charset="0"/>
            </a:endParaRPr>
          </a:p>
        </p:txBody>
      </p:sp>
      <p:sp>
        <p:nvSpPr>
          <p:cNvPr id="4" name="Text Placeholder 5">
            <a:extLst>
              <a:ext uri="{FF2B5EF4-FFF2-40B4-BE49-F238E27FC236}">
                <a16:creationId xmlns:a16="http://schemas.microsoft.com/office/drawing/2014/main" id="{6CF91B7E-BA28-4AD0-6786-F9986BD6CF36}"/>
              </a:ext>
            </a:extLst>
          </p:cNvPr>
          <p:cNvSpPr txBox="1">
            <a:spLocks/>
          </p:cNvSpPr>
          <p:nvPr/>
        </p:nvSpPr>
        <p:spPr>
          <a:xfrm>
            <a:off x="3699743" y="1262759"/>
            <a:ext cx="3189515" cy="1730794"/>
          </a:xfrm>
          <a:prstGeom prst="roundRect">
            <a:avLst>
              <a:gd name="adj" fmla="val 3562"/>
            </a:avLst>
          </a:prstGeom>
          <a:solidFill>
            <a:srgbClr val="FFC00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HCLTech Roobert" panose="020B0504030202060203" pitchFamily="34" charset="0"/>
                <a:cs typeface="HCLTech Roobert" panose="020B0504030202060203" pitchFamily="34" charset="0"/>
              </a:rPr>
              <a:t>02</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ESS Facto HR Auto Login Facility Available</a:t>
            </a:r>
          </a:p>
          <a:p>
            <a:pPr marL="0" indent="0">
              <a:buFont typeface="Arial" panose="020B0604020202020204" pitchFamily="34" charset="0"/>
              <a:buNone/>
            </a:pPr>
            <a:endParaRPr lang="en-US" sz="4000" b="1" dirty="0">
              <a:solidFill>
                <a:schemeClr val="bg1"/>
              </a:solidFill>
              <a:latin typeface="HCLTech Roobert" panose="020B0504030202060203" pitchFamily="34" charset="0"/>
              <a:cs typeface="HCLTech Roobert" panose="020B0504030202060203" pitchFamily="34" charset="0"/>
            </a:endParaRPr>
          </a:p>
        </p:txBody>
      </p:sp>
      <p:sp>
        <p:nvSpPr>
          <p:cNvPr id="6" name="Text Placeholder 5">
            <a:extLst>
              <a:ext uri="{FF2B5EF4-FFF2-40B4-BE49-F238E27FC236}">
                <a16:creationId xmlns:a16="http://schemas.microsoft.com/office/drawing/2014/main" id="{57FA1077-5FD7-3BD4-4C46-38228C522AFC}"/>
              </a:ext>
            </a:extLst>
          </p:cNvPr>
          <p:cNvSpPr txBox="1">
            <a:spLocks/>
          </p:cNvSpPr>
          <p:nvPr/>
        </p:nvSpPr>
        <p:spPr>
          <a:xfrm>
            <a:off x="7105572" y="1274015"/>
            <a:ext cx="3005391" cy="1730794"/>
          </a:xfrm>
          <a:prstGeom prst="roundRect">
            <a:avLst>
              <a:gd name="adj" fmla="val 3562"/>
            </a:avLst>
          </a:prstGeom>
          <a:solidFill>
            <a:schemeClr val="accent6"/>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latin typeface="HCLTech Roobert" panose="020B0504030202060203" pitchFamily="34" charset="0"/>
                <a:cs typeface="HCLTech Roobert" panose="020B0504030202060203" pitchFamily="34" charset="0"/>
              </a:rPr>
              <a:t>03</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Click on Transactions and choose </a:t>
            </a:r>
            <a:r>
              <a:rPr lang="en-US" sz="2000" b="1" u="sng" dirty="0">
                <a:solidFill>
                  <a:schemeClr val="bg1"/>
                </a:solidFill>
                <a:latin typeface="HCLTech Roobert" panose="020B0504030202060203" pitchFamily="34" charset="0"/>
                <a:cs typeface="HCLTech Roobert" panose="020B0504030202060203" pitchFamily="34" charset="0"/>
              </a:rPr>
              <a:t>Settlement Application</a:t>
            </a:r>
            <a:r>
              <a:rPr lang="en-US" sz="2000" b="1" dirty="0">
                <a:solidFill>
                  <a:schemeClr val="bg1"/>
                </a:solidFill>
                <a:latin typeface="HCLTech Roobert" panose="020B0504030202060203" pitchFamily="34" charset="0"/>
                <a:cs typeface="HCLTech Roobert" panose="020B0504030202060203" pitchFamily="34" charset="0"/>
              </a:rPr>
              <a:t> Option</a:t>
            </a:r>
          </a:p>
          <a:p>
            <a:pPr marL="0" indent="0">
              <a:buFont typeface="Arial" panose="020B0604020202020204" pitchFamily="34" charset="0"/>
              <a:buNone/>
            </a:pPr>
            <a:endParaRPr lang="en-US" sz="3200" b="1" dirty="0">
              <a:solidFill>
                <a:schemeClr val="bg1"/>
              </a:solidFill>
              <a:latin typeface="HCLTech Roobert" panose="020B0504030202060203" pitchFamily="34" charset="0"/>
              <a:cs typeface="HCLTech Roobert" panose="020B0504030202060203" pitchFamily="34" charset="0"/>
            </a:endParaRPr>
          </a:p>
        </p:txBody>
      </p:sp>
      <p:sp>
        <p:nvSpPr>
          <p:cNvPr id="7" name="Text Placeholder 5">
            <a:extLst>
              <a:ext uri="{FF2B5EF4-FFF2-40B4-BE49-F238E27FC236}">
                <a16:creationId xmlns:a16="http://schemas.microsoft.com/office/drawing/2014/main" id="{21D1499C-C499-D7B5-3264-CB00AD3A3646}"/>
              </a:ext>
            </a:extLst>
          </p:cNvPr>
          <p:cNvSpPr txBox="1">
            <a:spLocks/>
          </p:cNvSpPr>
          <p:nvPr/>
        </p:nvSpPr>
        <p:spPr>
          <a:xfrm>
            <a:off x="478038" y="3428999"/>
            <a:ext cx="3005391" cy="1730794"/>
          </a:xfrm>
          <a:prstGeom prst="roundRect">
            <a:avLst>
              <a:gd name="adj" fmla="val 3562"/>
            </a:avLst>
          </a:prstGeom>
          <a:solidFill>
            <a:schemeClr val="accent2">
              <a:lumMod val="7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latin typeface="HCLTech Roobert" panose="020B0504030202060203" pitchFamily="34" charset="0"/>
                <a:cs typeface="HCLTech Roobert" panose="020B0504030202060203" pitchFamily="34" charset="0"/>
              </a:rPr>
              <a:t>04</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Choose Bank Account Type and fill in the details</a:t>
            </a:r>
          </a:p>
          <a:p>
            <a:pPr marL="0" indent="0">
              <a:buFont typeface="Arial" panose="020B0604020202020204" pitchFamily="34" charset="0"/>
              <a:buNone/>
            </a:pPr>
            <a:endParaRPr lang="en-US" sz="3200" b="1" dirty="0">
              <a:solidFill>
                <a:schemeClr val="bg1"/>
              </a:solidFill>
              <a:latin typeface="HCLTech Roobert" panose="020B0504030202060203" pitchFamily="34" charset="0"/>
              <a:cs typeface="HCLTech Roobert" panose="020B0504030202060203" pitchFamily="34" charset="0"/>
            </a:endParaRPr>
          </a:p>
        </p:txBody>
      </p:sp>
      <p:sp>
        <p:nvSpPr>
          <p:cNvPr id="8" name="Text Placeholder 5">
            <a:extLst>
              <a:ext uri="{FF2B5EF4-FFF2-40B4-BE49-F238E27FC236}">
                <a16:creationId xmlns:a16="http://schemas.microsoft.com/office/drawing/2014/main" id="{9F47DB84-1CAE-4573-FB1E-E9ABD80485E0}"/>
              </a:ext>
            </a:extLst>
          </p:cNvPr>
          <p:cNvSpPr txBox="1">
            <a:spLocks/>
          </p:cNvSpPr>
          <p:nvPr/>
        </p:nvSpPr>
        <p:spPr>
          <a:xfrm>
            <a:off x="7105572" y="3428999"/>
            <a:ext cx="3005391" cy="1730794"/>
          </a:xfrm>
          <a:prstGeom prst="roundRect">
            <a:avLst>
              <a:gd name="adj" fmla="val 3562"/>
            </a:avLst>
          </a:prstGeom>
          <a:solidFill>
            <a:srgbClr val="0070C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latin typeface="HCLTech Roobert" panose="020B0504030202060203" pitchFamily="34" charset="0"/>
                <a:cs typeface="HCLTech Roobert" panose="020B0504030202060203" pitchFamily="34" charset="0"/>
              </a:rPr>
              <a:t>06</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Upload signed forms and other documents e.g. Copy of Aadhar, Pan &amp; Bank proof.</a:t>
            </a:r>
          </a:p>
          <a:p>
            <a:pPr marL="0" indent="0">
              <a:buFont typeface="Arial" panose="020B0604020202020204" pitchFamily="34" charset="0"/>
              <a:buNone/>
            </a:pPr>
            <a:endParaRPr lang="en-US" sz="3200" b="1" dirty="0">
              <a:solidFill>
                <a:schemeClr val="bg1"/>
              </a:solidFill>
              <a:latin typeface="HCLTech Roobert" panose="020B0504030202060203" pitchFamily="34" charset="0"/>
              <a:cs typeface="HCLTech Roobert" panose="020B0504030202060203" pitchFamily="34" charset="0"/>
            </a:endParaRPr>
          </a:p>
        </p:txBody>
      </p:sp>
      <p:sp>
        <p:nvSpPr>
          <p:cNvPr id="3" name="Text Placeholder 5">
            <a:extLst>
              <a:ext uri="{FF2B5EF4-FFF2-40B4-BE49-F238E27FC236}">
                <a16:creationId xmlns:a16="http://schemas.microsoft.com/office/drawing/2014/main" id="{1203B9DD-06AF-CF32-7551-07C0749869C9}"/>
              </a:ext>
            </a:extLst>
          </p:cNvPr>
          <p:cNvSpPr txBox="1">
            <a:spLocks/>
          </p:cNvSpPr>
          <p:nvPr/>
        </p:nvSpPr>
        <p:spPr>
          <a:xfrm>
            <a:off x="3699743" y="3428999"/>
            <a:ext cx="3189515" cy="1730794"/>
          </a:xfrm>
          <a:prstGeom prst="roundRect">
            <a:avLst>
              <a:gd name="adj" fmla="val 3562"/>
            </a:avLst>
          </a:prstGeom>
          <a:solidFill>
            <a:srgbClr val="7030A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latin typeface="HCLTech Roobert" panose="020B0504030202060203" pitchFamily="34" charset="0"/>
                <a:cs typeface="HCLTech Roobert" panose="020B0504030202060203" pitchFamily="34" charset="0"/>
              </a:rPr>
              <a:t>05</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Generate the form 19 &amp; Form 15G/H and take the print for signature </a:t>
            </a:r>
          </a:p>
          <a:p>
            <a:pPr marL="0" indent="0">
              <a:buFont typeface="Arial" panose="020B0604020202020204" pitchFamily="34" charset="0"/>
              <a:buNone/>
            </a:pPr>
            <a:endParaRPr lang="en-US" sz="3200" b="1" dirty="0">
              <a:solidFill>
                <a:schemeClr val="bg1"/>
              </a:solidFill>
              <a:latin typeface="HCLTech Roobert" panose="020B0504030202060203" pitchFamily="34" charset="0"/>
              <a:cs typeface="HCLTech Roobert" panose="020B0504030202060203" pitchFamily="34" charset="0"/>
            </a:endParaRPr>
          </a:p>
        </p:txBody>
      </p:sp>
    </p:spTree>
    <p:extLst>
      <p:ext uri="{BB962C8B-B14F-4D97-AF65-F5344CB8AC3E}">
        <p14:creationId xmlns:p14="http://schemas.microsoft.com/office/powerpoint/2010/main" val="4040506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46">
            <a:extLst>
              <a:ext uri="{FF2B5EF4-FFF2-40B4-BE49-F238E27FC236}">
                <a16:creationId xmlns:a16="http://schemas.microsoft.com/office/drawing/2014/main" id="{D6DF5F0C-E71D-AB15-70DB-1A1F9510E1D3}"/>
              </a:ext>
            </a:extLst>
          </p:cNvPr>
          <p:cNvSpPr/>
          <p:nvPr/>
        </p:nvSpPr>
        <p:spPr>
          <a:xfrm>
            <a:off x="161923" y="121049"/>
            <a:ext cx="11868153" cy="6615901"/>
          </a:xfrm>
          <a:prstGeom prst="roundRect">
            <a:avLst>
              <a:gd name="adj" fmla="val 403"/>
            </a:avLst>
          </a:prstGeom>
          <a:solidFill>
            <a:srgbClr val="ED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0875762"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Offboarding Login Procedure</a:t>
            </a:r>
          </a:p>
        </p:txBody>
      </p:sp>
      <p:sp>
        <p:nvSpPr>
          <p:cNvPr id="7" name="TextBox 6">
            <a:extLst>
              <a:ext uri="{FF2B5EF4-FFF2-40B4-BE49-F238E27FC236}">
                <a16:creationId xmlns:a16="http://schemas.microsoft.com/office/drawing/2014/main" id="{C09518E0-64C6-2E62-BA8F-776043F08971}"/>
              </a:ext>
            </a:extLst>
          </p:cNvPr>
          <p:cNvSpPr txBox="1"/>
          <p:nvPr/>
        </p:nvSpPr>
        <p:spPr>
          <a:xfrm>
            <a:off x="185056" y="1025237"/>
            <a:ext cx="11625944" cy="800219"/>
          </a:xfrm>
          <a:prstGeom prst="rect">
            <a:avLst/>
          </a:prstGeom>
          <a:noFill/>
        </p:spPr>
        <p:txBody>
          <a:bodyPr wrap="square">
            <a:spAutoFit/>
          </a:bodyP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800" b="1" dirty="0">
                <a:solidFill>
                  <a:schemeClr val="tx1"/>
                </a:solidFill>
                <a:latin typeface="HCLTech Roobert" panose="020B0504030202060203" pitchFamily="34" charset="0"/>
                <a:cs typeface="HCLTech Roobert" panose="020B0504030202060203" pitchFamily="34" charset="0"/>
              </a:rPr>
              <a:t>Step 1</a:t>
            </a:r>
            <a:r>
              <a:rPr lang="en-US" sz="1800" dirty="0">
                <a:solidFill>
                  <a:schemeClr val="tx1"/>
                </a:solidFill>
                <a:latin typeface="HCLTech Roobert" panose="020B0504030202060203" pitchFamily="34" charset="0"/>
                <a:cs typeface="HCLTech Roobert" panose="020B0504030202060203" pitchFamily="34" charset="0"/>
              </a:rPr>
              <a:t>: </a:t>
            </a:r>
            <a:r>
              <a:rPr lang="en-US" sz="1800" b="0" dirty="0">
                <a:solidFill>
                  <a:schemeClr val="tx1"/>
                </a:solidFill>
                <a:latin typeface="HCLTech Roobert" panose="020B0504030202060203" pitchFamily="34" charset="0"/>
                <a:cs typeface="HCLTech Roobert" panose="020B0504030202060203" pitchFamily="34" charset="0"/>
              </a:rPr>
              <a:t>Please </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visit separation portal through this link</a:t>
            </a:r>
            <a:r>
              <a:rPr lang="en-US" sz="1800" b="1" u="none" kern="1200" baseline="0" dirty="0">
                <a:solidFill>
                  <a:schemeClr val="tx1"/>
                </a:solidFill>
                <a:effectLst/>
                <a:latin typeface="HCLTech Roobert" panose="020B0504030202060203" pitchFamily="34" charset="0"/>
                <a:cs typeface="HCLTech Roobert" panose="020B0504030202060203" pitchFamily="34" charset="0"/>
              </a:rPr>
              <a:t> </a:t>
            </a:r>
            <a:r>
              <a:rPr lang="en-US" sz="1800" b="1" u="sng" kern="1200" baseline="0" dirty="0">
                <a:solidFill>
                  <a:srgbClr val="00B0F0"/>
                </a:solidFill>
                <a:effectLst/>
                <a:latin typeface="HCLTech Roobert" panose="020B0504030202060203" pitchFamily="34" charset="0"/>
                <a:cs typeface="HCLTech Roobert" panose="020B0504030202060203" pitchFamily="34" charset="0"/>
                <a:hlinkClick r:id="rId3">
                  <a:extLst>
                    <a:ext uri="{A12FA001-AC4F-418D-AE19-62706E023703}">
                      <ahyp:hlinkClr xmlns:ahyp="http://schemas.microsoft.com/office/drawing/2018/hyperlinkcolor" val="tx"/>
                    </a:ext>
                  </a:extLst>
                </a:hlinkClick>
              </a:rPr>
              <a:t>https://wf4.myhcl.com/MySeparation/Login/Ex-HCLitesLogin.aspx</a:t>
            </a:r>
            <a:r>
              <a:rPr lang="en-US" sz="1800" b="1" u="none" kern="1200" baseline="0" dirty="0">
                <a:solidFill>
                  <a:srgbClr val="00B0F0"/>
                </a:solidFill>
                <a:effectLst/>
                <a:latin typeface="HCLTech Roobert" panose="020B0504030202060203" pitchFamily="34" charset="0"/>
                <a:cs typeface="HCLTech Roobert" panose="020B0504030202060203" pitchFamily="34" charset="0"/>
              </a:rPr>
              <a:t>.</a:t>
            </a:r>
            <a:r>
              <a:rPr lang="en-US" sz="1800" b="1" u="none" kern="1200" baseline="0" dirty="0">
                <a:solidFill>
                  <a:schemeClr val="tx1"/>
                </a:solidFill>
                <a:effectLst/>
                <a:latin typeface="HCLTech Roobert" panose="020B0504030202060203" pitchFamily="34" charset="0"/>
                <a:cs typeface="HCLTech Roobert" panose="020B0504030202060203" pitchFamily="34" charset="0"/>
              </a:rPr>
              <a:t> </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(Separation portal will open as provided below in screenshot)</a:t>
            </a:r>
          </a:p>
        </p:txBody>
      </p:sp>
      <p:pic>
        <p:nvPicPr>
          <p:cNvPr id="8" name="Picture 7">
            <a:extLst>
              <a:ext uri="{FF2B5EF4-FFF2-40B4-BE49-F238E27FC236}">
                <a16:creationId xmlns:a16="http://schemas.microsoft.com/office/drawing/2014/main" id="{7BE78EA8-4AF3-B32D-E99D-959DE100F366}"/>
              </a:ext>
            </a:extLst>
          </p:cNvPr>
          <p:cNvPicPr>
            <a:picLocks noChangeAspect="1"/>
          </p:cNvPicPr>
          <p:nvPr/>
        </p:nvPicPr>
        <p:blipFill>
          <a:blip r:embed="rId4"/>
          <a:stretch>
            <a:fillRect/>
          </a:stretch>
        </p:blipFill>
        <p:spPr>
          <a:xfrm>
            <a:off x="4198736" y="1824712"/>
            <a:ext cx="4752528"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E0645E6-A1E8-D5C1-323B-E912530A9EB9}"/>
              </a:ext>
            </a:extLst>
          </p:cNvPr>
          <p:cNvSpPr txBox="1"/>
          <p:nvPr/>
        </p:nvSpPr>
        <p:spPr>
          <a:xfrm>
            <a:off x="854061" y="6059842"/>
            <a:ext cx="11729824" cy="677108"/>
          </a:xfrm>
          <a:prstGeom prst="rect">
            <a:avLst/>
          </a:prstGeom>
          <a:noFill/>
        </p:spPr>
        <p:txBody>
          <a:bodyPr wrap="square">
            <a:spAutoFit/>
          </a:bodyPr>
          <a:lstStyle/>
          <a:p>
            <a:pPr fontAlgn="base">
              <a:spcBef>
                <a:spcPct val="0"/>
              </a:spcBef>
              <a:spcAft>
                <a:spcPct val="0"/>
              </a:spcAft>
              <a:defRPr/>
            </a:pPr>
            <a:r>
              <a:rPr lang="en-US" sz="1600" b="1" u="none" kern="1200" baseline="0" dirty="0">
                <a:solidFill>
                  <a:schemeClr val="tx1"/>
                </a:solidFill>
                <a:effectLst/>
                <a:latin typeface="HCLTech Roobert" panose="020B0504030202060203" pitchFamily="34" charset="0"/>
                <a:cs typeface="HCLTech Roobert" panose="020B0504030202060203" pitchFamily="34" charset="0"/>
              </a:rPr>
              <a:t>Challenge in login to the portal, please send an email @ </a:t>
            </a:r>
            <a:r>
              <a:rPr lang="en-US" sz="1600" b="1" u="sng" kern="1200" baseline="0" dirty="0">
                <a:solidFill>
                  <a:schemeClr val="accent5">
                    <a:lumMod val="50000"/>
                  </a:schemeClr>
                </a:solidFill>
                <a:effectLst/>
                <a:latin typeface="HCLTech Roobert" panose="020B0504030202060203" pitchFamily="34" charset="0"/>
                <a:cs typeface="HCLTech Roobert" panose="020B0504030202060203" pitchFamily="34" charset="0"/>
              </a:rPr>
              <a:t>portal.login.issue@hcl.com</a:t>
            </a:r>
            <a:r>
              <a:rPr lang="en-US" sz="1600" b="1" u="none" kern="1200" baseline="0" dirty="0">
                <a:solidFill>
                  <a:schemeClr val="tx1"/>
                </a:solidFill>
                <a:effectLst/>
                <a:latin typeface="HCLTech Roobert" panose="020B0504030202060203" pitchFamily="34" charset="0"/>
                <a:cs typeface="HCLTech Roobert" panose="020B0504030202060203" pitchFamily="34" charset="0"/>
              </a:rPr>
              <a:t> along with error screenshot. </a:t>
            </a:r>
            <a:endParaRPr lang="en-US" sz="1400" b="1" dirty="0">
              <a:solidFill>
                <a:schemeClr val="tx1"/>
              </a:solidFill>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endParaRPr lang="en-US" sz="1050" dirty="0">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endParaRPr lang="en-US" sz="1050" b="0" u="none" kern="1200" baseline="0" dirty="0">
              <a:solidFill>
                <a:schemeClr val="tx1"/>
              </a:solidFill>
              <a:effectLst/>
              <a:latin typeface="HCLTech Roobert" panose="020B0504030202060203" pitchFamily="34" charset="0"/>
              <a:cs typeface="HCLTech Roobert" panose="020B0504030202060203" pitchFamily="34" charset="0"/>
            </a:endParaRPr>
          </a:p>
        </p:txBody>
      </p:sp>
      <p:sp>
        <p:nvSpPr>
          <p:cNvPr id="13" name="Rectangle: Rounded Corners 12">
            <a:extLst>
              <a:ext uri="{FF2B5EF4-FFF2-40B4-BE49-F238E27FC236}">
                <a16:creationId xmlns:a16="http://schemas.microsoft.com/office/drawing/2014/main" id="{745517B8-5E73-CCE7-2431-4FE790F4B6E5}"/>
              </a:ext>
            </a:extLst>
          </p:cNvPr>
          <p:cNvSpPr/>
          <p:nvPr/>
        </p:nvSpPr>
        <p:spPr>
          <a:xfrm>
            <a:off x="854061" y="3788552"/>
            <a:ext cx="5061858" cy="1932959"/>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400" b="1" u="none" kern="1200" baseline="0" dirty="0">
                <a:solidFill>
                  <a:schemeClr val="tx1"/>
                </a:solidFill>
                <a:effectLst/>
                <a:latin typeface="HCLTech Roobert" panose="020B0504030202060203" pitchFamily="34" charset="0"/>
                <a:cs typeface="HCLTech Roobert" panose="020B0504030202060203" pitchFamily="34" charset="0"/>
              </a:rPr>
              <a:t>Login Id /Password</a:t>
            </a:r>
            <a:r>
              <a:rPr lang="en-US" sz="1400" b="1" u="none" kern="1200" baseline="0" dirty="0">
                <a:solidFill>
                  <a:schemeClr val="tx1"/>
                </a:solidFill>
                <a:effectLst/>
                <a:latin typeface="HCLTech Roobert" panose="020B0504030202060203" pitchFamily="34" charset="0"/>
                <a:cs typeface="HCLTech Roobert" panose="020B0504030202060203" pitchFamily="34" charset="0"/>
              </a:rPr>
              <a:t> : </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Please enter your </a:t>
            </a:r>
            <a:r>
              <a:rPr lang="en-US" sz="1400" b="1" u="sng" kern="1200" baseline="0" dirty="0">
                <a:solidFill>
                  <a:schemeClr val="tx1"/>
                </a:solidFill>
                <a:effectLst/>
                <a:latin typeface="HCLTech Roobert" panose="020B0504030202060203" pitchFamily="34" charset="0"/>
                <a:cs typeface="HCLTech Roobert" panose="020B0504030202060203" pitchFamily="34" charset="0"/>
              </a:rPr>
              <a:t>SAP id</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 and </a:t>
            </a:r>
            <a:r>
              <a:rPr lang="en-US" sz="1400" b="1" u="none" kern="1200" baseline="0" dirty="0">
                <a:solidFill>
                  <a:schemeClr val="tx1"/>
                </a:solidFill>
                <a:effectLst/>
                <a:latin typeface="HCLTech Roobert" panose="020B0504030202060203" pitchFamily="34" charset="0"/>
                <a:cs typeface="HCLTech Roobert" panose="020B0504030202060203" pitchFamily="34" charset="0"/>
              </a:rPr>
              <a:t>password</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 an </a:t>
            </a:r>
            <a:r>
              <a:rPr lang="en-US" sz="1400" b="1" u="sng" kern="1200" baseline="0" dirty="0">
                <a:solidFill>
                  <a:schemeClr val="tx1"/>
                </a:solidFill>
                <a:effectLst/>
                <a:latin typeface="HCLTech Roobert" panose="020B0504030202060203" pitchFamily="34" charset="0"/>
                <a:cs typeface="HCLTech Roobert" panose="020B0504030202060203" pitchFamily="34" charset="0"/>
              </a:rPr>
              <a:t>OTP</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 will be triggered to  the </a:t>
            </a:r>
            <a:r>
              <a:rPr lang="en-US" sz="1400" b="1" u="sng" kern="1200" baseline="0" dirty="0">
                <a:solidFill>
                  <a:schemeClr val="tx1"/>
                </a:solidFill>
                <a:effectLst/>
                <a:latin typeface="HCLTech Roobert" panose="020B0504030202060203" pitchFamily="34" charset="0"/>
                <a:cs typeface="HCLTech Roobert" panose="020B0504030202060203" pitchFamily="34" charset="0"/>
              </a:rPr>
              <a:t>Personal Email Id</a:t>
            </a:r>
            <a:r>
              <a:rPr lang="en-US" sz="1400" b="1" u="none" kern="1200" baseline="0" dirty="0">
                <a:solidFill>
                  <a:schemeClr val="tx1"/>
                </a:solidFill>
                <a:effectLst/>
                <a:latin typeface="HCLTech Roobert" panose="020B0504030202060203" pitchFamily="34" charset="0"/>
                <a:cs typeface="HCLTech Roobert" panose="020B0504030202060203" pitchFamily="34" charset="0"/>
              </a:rPr>
              <a:t> (</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OTP is valid for 10 minutes only). Please check spam folder in case OTP is not received in the INBOX.</a:t>
            </a:r>
          </a:p>
        </p:txBody>
      </p:sp>
      <p:sp>
        <p:nvSpPr>
          <p:cNvPr id="15" name="Rectangle: Rounded Corners 14">
            <a:extLst>
              <a:ext uri="{FF2B5EF4-FFF2-40B4-BE49-F238E27FC236}">
                <a16:creationId xmlns:a16="http://schemas.microsoft.com/office/drawing/2014/main" id="{60DE7DC3-2044-D2F4-006B-E011E780BE73}"/>
              </a:ext>
            </a:extLst>
          </p:cNvPr>
          <p:cNvSpPr/>
          <p:nvPr/>
        </p:nvSpPr>
        <p:spPr>
          <a:xfrm>
            <a:off x="6442068" y="3821533"/>
            <a:ext cx="5061858" cy="193295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400" b="1" u="none" kern="1200" baseline="0" dirty="0">
                <a:solidFill>
                  <a:schemeClr val="tx1"/>
                </a:solidFill>
                <a:effectLst/>
                <a:latin typeface="HCLTech Roobert" panose="020B0504030202060203" pitchFamily="34" charset="0"/>
                <a:cs typeface="HCLTech Roobert" panose="020B0504030202060203" pitchFamily="34" charset="0"/>
              </a:rPr>
              <a:t>Forgot Password</a:t>
            </a:r>
            <a:r>
              <a:rPr lang="en-US" sz="1200" b="1" u="none" kern="1200" baseline="0" dirty="0">
                <a:solidFill>
                  <a:schemeClr val="tx1"/>
                </a:solidFill>
                <a:effectLst/>
                <a:latin typeface="HCLTech Roobert" panose="020B0504030202060203" pitchFamily="34" charset="0"/>
                <a:cs typeface="HCLTech Roobert" panose="020B0504030202060203" pitchFamily="34" charset="0"/>
              </a:rPr>
              <a:t> : </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Please enter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SAP id</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Employee id</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and click on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Get Details button</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and then enter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PAN No</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or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Date of Birth</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temporary password will be sent to the personal email id, this password will be valid only for 30 minutes. </a:t>
            </a:r>
            <a:r>
              <a:rPr lang="en-US" sz="1200" b="0" u="none" kern="1200" baseline="0" dirty="0">
                <a:solidFill>
                  <a:srgbClr val="FF0000"/>
                </a:solidFill>
                <a:effectLst/>
                <a:latin typeface="HCLTech Roobert" panose="020B0504030202060203" pitchFamily="34" charset="0"/>
                <a:cs typeface="HCLTech Roobert" panose="020B0504030202060203" pitchFamily="34" charset="0"/>
              </a:rPr>
              <a:t>Employee is requested to change his password using temporary password</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a:t>
            </a:r>
          </a:p>
          <a:p>
            <a:pPr marL="0" marR="0" lvl="0" indent="0" algn="l" defTabSz="914400" eaLnBrk="1" fontAlgn="base" latinLnBrk="0" hangingPunct="1">
              <a:lnSpc>
                <a:spcPct val="100000"/>
              </a:lnSpc>
              <a:spcBef>
                <a:spcPct val="0"/>
              </a:spcBef>
              <a:spcAft>
                <a:spcPct val="0"/>
              </a:spcAft>
              <a:buClrTx/>
              <a:buSzTx/>
              <a:buFontTx/>
              <a:buNone/>
              <a:tabLst/>
              <a:defRPr/>
            </a:pPr>
            <a:endParaRPr lang="en-US" sz="1200" dirty="0">
              <a:latin typeface="HCLTech Roobert" panose="020B0504030202060203" pitchFamily="34" charset="0"/>
              <a:cs typeface="HCLTech Roobert" panose="020B0504030202060203" pitchFamily="34" charset="0"/>
            </a:endParaRPr>
          </a:p>
        </p:txBody>
      </p:sp>
    </p:spTree>
    <p:extLst>
      <p:ext uri="{BB962C8B-B14F-4D97-AF65-F5344CB8AC3E}">
        <p14:creationId xmlns:p14="http://schemas.microsoft.com/office/powerpoint/2010/main" val="2853845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Withdrawal</a:t>
            </a:r>
            <a:r>
              <a:rPr lang="en-US" sz="3400" dirty="0">
                <a:latin typeface="HCLTech Roobert Medium" pitchFamily="2" charset="77"/>
                <a:cs typeface="HCLTech Roobert Medium" pitchFamily="2" charset="77"/>
              </a:rPr>
              <a:t> Application Procedure</a:t>
            </a:r>
          </a:p>
        </p:txBody>
      </p:sp>
      <p:sp>
        <p:nvSpPr>
          <p:cNvPr id="3" name="TextBox 2">
            <a:extLst>
              <a:ext uri="{FF2B5EF4-FFF2-40B4-BE49-F238E27FC236}">
                <a16:creationId xmlns:a16="http://schemas.microsoft.com/office/drawing/2014/main" id="{54C51C7D-4C20-1383-8008-D9DD52EA51CB}"/>
              </a:ext>
            </a:extLst>
          </p:cNvPr>
          <p:cNvSpPr txBox="1"/>
          <p:nvPr/>
        </p:nvSpPr>
        <p:spPr>
          <a:xfrm>
            <a:off x="130628" y="920821"/>
            <a:ext cx="11583334" cy="800219"/>
          </a:xfrm>
          <a:prstGeom prst="rect">
            <a:avLst/>
          </a:prstGeom>
          <a:noFill/>
        </p:spPr>
        <p:txBody>
          <a:bodyPr wrap="square">
            <a:spAutoFit/>
          </a:bodyPr>
          <a:lstStyle/>
          <a:p>
            <a:pPr marL="0" marR="0" lvl="0" indent="0" algn="l" defTabSz="914400" eaLnBrk="1" fontAlgn="base" latinLnBrk="0" hangingPunct="1">
              <a:lnSpc>
                <a:spcPct val="100000"/>
              </a:lnSpc>
              <a:spcBef>
                <a:spcPct val="0"/>
              </a:spcBef>
              <a:spcAft>
                <a:spcPct val="0"/>
              </a:spcAft>
              <a:buClrTx/>
              <a:buSzTx/>
              <a:buFontTx/>
              <a:buNone/>
              <a:tabLst/>
              <a:defRPr/>
            </a:pPr>
            <a:endParaRPr lang="en-US" sz="1800" dirty="0">
              <a:solidFill>
                <a:schemeClr val="tx1"/>
              </a:solidFill>
              <a:highlight>
                <a:srgbClr val="FFFF00"/>
              </a:highlight>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r>
              <a:rPr lang="en-US" sz="2800" b="1" dirty="0">
                <a:solidFill>
                  <a:schemeClr val="accent2">
                    <a:lumMod val="75000"/>
                  </a:schemeClr>
                </a:solidFill>
                <a:latin typeface="HCLTech Roobert" panose="020B0504030202060203" pitchFamily="34" charset="0"/>
                <a:cs typeface="HCLTech Roobert" panose="020B0504030202060203" pitchFamily="34" charset="0"/>
              </a:rPr>
              <a:t>Step 2 </a:t>
            </a:r>
            <a:r>
              <a:rPr lang="en-US" sz="1800" b="1" dirty="0">
                <a:solidFill>
                  <a:schemeClr val="tx1"/>
                </a:solidFill>
                <a:latin typeface="HCLTech Roobert" panose="020B0504030202060203" pitchFamily="34" charset="0"/>
                <a:cs typeface="HCLTech Roobert" panose="020B0504030202060203" pitchFamily="34" charset="0"/>
              </a:rPr>
              <a:t>: </a:t>
            </a:r>
            <a:r>
              <a:rPr lang="en-US" sz="1800" b="0" dirty="0">
                <a:solidFill>
                  <a:schemeClr val="tx1"/>
                </a:solidFill>
                <a:latin typeface="HCLTech Roobert" panose="020B0504030202060203" pitchFamily="34" charset="0"/>
                <a:cs typeface="HCLTech Roobert" panose="020B0504030202060203" pitchFamily="34" charset="0"/>
              </a:rPr>
              <a:t>Please </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click on the </a:t>
            </a:r>
            <a:r>
              <a:rPr lang="en-US" sz="1800" b="1" u="sng" kern="1200" baseline="0" dirty="0">
                <a:solidFill>
                  <a:schemeClr val="tx1"/>
                </a:solidFill>
                <a:effectLst/>
                <a:latin typeface="HCLTech Roobert" panose="020B0504030202060203" pitchFamily="34" charset="0"/>
                <a:cs typeface="HCLTech Roobert" panose="020B0504030202060203" pitchFamily="34" charset="0"/>
              </a:rPr>
              <a:t>PF Portal</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 link mentioned below on the next page as shown in the screenshot</a:t>
            </a:r>
            <a:r>
              <a:rPr lang="en-US" sz="1800" b="1" u="none" kern="1200" baseline="0" dirty="0">
                <a:solidFill>
                  <a:schemeClr val="tx1"/>
                </a:solidFill>
                <a:effectLst/>
                <a:latin typeface="HCLTech Roobert" panose="020B0504030202060203" pitchFamily="34" charset="0"/>
                <a:cs typeface="HCLTech Roobert" panose="020B0504030202060203" pitchFamily="34" charset="0"/>
              </a:rPr>
              <a:t>. </a:t>
            </a:r>
          </a:p>
        </p:txBody>
      </p:sp>
      <p:pic>
        <p:nvPicPr>
          <p:cNvPr id="4" name="Picture 3">
            <a:extLst>
              <a:ext uri="{FF2B5EF4-FFF2-40B4-BE49-F238E27FC236}">
                <a16:creationId xmlns:a16="http://schemas.microsoft.com/office/drawing/2014/main" id="{8052E4F2-E05F-04F6-37E5-CA02B4335F23}"/>
              </a:ext>
            </a:extLst>
          </p:cNvPr>
          <p:cNvPicPr>
            <a:picLocks noChangeAspect="1"/>
          </p:cNvPicPr>
          <p:nvPr/>
        </p:nvPicPr>
        <p:blipFill>
          <a:blip r:embed="rId3"/>
          <a:stretch>
            <a:fillRect/>
          </a:stretch>
        </p:blipFill>
        <p:spPr>
          <a:xfrm>
            <a:off x="1071316" y="1787451"/>
            <a:ext cx="8829661" cy="1440160"/>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sp>
        <p:nvSpPr>
          <p:cNvPr id="6" name="Arrow: Down 5">
            <a:extLst>
              <a:ext uri="{FF2B5EF4-FFF2-40B4-BE49-F238E27FC236}">
                <a16:creationId xmlns:a16="http://schemas.microsoft.com/office/drawing/2014/main" id="{025C3170-7B42-902E-2E81-A1A8F680C5A8}"/>
              </a:ext>
            </a:extLst>
          </p:cNvPr>
          <p:cNvSpPr/>
          <p:nvPr/>
        </p:nvSpPr>
        <p:spPr>
          <a:xfrm>
            <a:off x="3499520" y="1600694"/>
            <a:ext cx="604394" cy="800219"/>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83AD18-5BE9-ED92-3271-AD234BFBCADA}"/>
              </a:ext>
            </a:extLst>
          </p:cNvPr>
          <p:cNvSpPr txBox="1"/>
          <p:nvPr/>
        </p:nvSpPr>
        <p:spPr>
          <a:xfrm>
            <a:off x="753716" y="4013538"/>
            <a:ext cx="11318541" cy="1292662"/>
          </a:xfrm>
          <a:prstGeom prst="rect">
            <a:avLst/>
          </a:prstGeom>
          <a:noFill/>
        </p:spPr>
        <p:txBody>
          <a:bodyPr wrap="square">
            <a:spAutoFit/>
          </a:bodyP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400" b="1" dirty="0">
                <a:latin typeface="HCLTech Roobert" panose="020B0504030202060203" pitchFamily="34" charset="0"/>
                <a:cs typeface="HCLTech Roobert" panose="020B0504030202060203" pitchFamily="34" charset="0"/>
              </a:rPr>
              <a:t>Note: </a:t>
            </a:r>
            <a:r>
              <a:rPr lang="en-US" sz="2400" b="1" u="sng" dirty="0">
                <a:latin typeface="HCLTech Roobert" panose="020B0504030202060203" pitchFamily="34" charset="0"/>
                <a:cs typeface="HCLTech Roobert" panose="020B0504030202060203" pitchFamily="34" charset="0"/>
              </a:rPr>
              <a:t>If above link is not opening</a:t>
            </a:r>
          </a:p>
          <a:p>
            <a:pPr marL="0" marR="0" lvl="0" indent="0" algn="l" defTabSz="914400" eaLnBrk="1" fontAlgn="base" latinLnBrk="0" hangingPunct="1">
              <a:lnSpc>
                <a:spcPct val="100000"/>
              </a:lnSpc>
              <a:spcBef>
                <a:spcPct val="0"/>
              </a:spcBef>
              <a:spcAft>
                <a:spcPct val="0"/>
              </a:spcAft>
              <a:buClrTx/>
              <a:buSzTx/>
              <a:buFontTx/>
              <a:buNone/>
              <a:tabLst/>
              <a:defRPr/>
            </a:pPr>
            <a:endParaRPr lang="en-US" sz="1800" dirty="0">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r>
              <a:rPr lang="en-US" sz="1800" dirty="0">
                <a:latin typeface="HCLTech Roobert" panose="020B0504030202060203" pitchFamily="34" charset="0"/>
                <a:cs typeface="HCLTech Roobert" panose="020B0504030202060203" pitchFamily="34" charset="0"/>
              </a:rPr>
              <a:t>Please try accessing  portal in browser’s Incognito/InPrivate window, After left click  (direct select) PF portal link, kindly check URL right side and disable popup blocker (choose Allow for site option)</a:t>
            </a:r>
            <a:endParaRPr lang="en-US" sz="1800" b="1" u="none" kern="1200" baseline="0" dirty="0">
              <a:solidFill>
                <a:schemeClr val="tx1"/>
              </a:solidFill>
              <a:effectLst/>
              <a:latin typeface="HCLTech Roobert" panose="020B0504030202060203" pitchFamily="34" charset="0"/>
              <a:cs typeface="HCLTech Roobert" panose="020B0504030202060203" pitchFamily="34" charset="0"/>
            </a:endParaRPr>
          </a:p>
        </p:txBody>
      </p:sp>
    </p:spTree>
    <p:extLst>
      <p:ext uri="{BB962C8B-B14F-4D97-AF65-F5344CB8AC3E}">
        <p14:creationId xmlns:p14="http://schemas.microsoft.com/office/powerpoint/2010/main" val="3601118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Withdrawal</a:t>
            </a:r>
            <a:r>
              <a:rPr lang="en-US" sz="3400" dirty="0">
                <a:latin typeface="HCLTech Roobert Medium" pitchFamily="2" charset="77"/>
                <a:cs typeface="HCLTech Roobert Medium" pitchFamily="2" charset="77"/>
              </a:rPr>
              <a:t> Application Procedure</a:t>
            </a:r>
          </a:p>
        </p:txBody>
      </p:sp>
      <p:sp>
        <p:nvSpPr>
          <p:cNvPr id="3" name="TextBox 2">
            <a:extLst>
              <a:ext uri="{FF2B5EF4-FFF2-40B4-BE49-F238E27FC236}">
                <a16:creationId xmlns:a16="http://schemas.microsoft.com/office/drawing/2014/main" id="{B05EA044-5D66-CFF2-A60B-BD7A49C4859C}"/>
              </a:ext>
            </a:extLst>
          </p:cNvPr>
          <p:cNvSpPr txBox="1"/>
          <p:nvPr/>
        </p:nvSpPr>
        <p:spPr>
          <a:xfrm>
            <a:off x="195943" y="1154277"/>
            <a:ext cx="6096000" cy="584775"/>
          </a:xfrm>
          <a:prstGeom prst="rect">
            <a:avLst/>
          </a:prstGeom>
          <a:noFill/>
        </p:spPr>
        <p:txBody>
          <a:bodyPr wrap="square">
            <a:spAutoFit/>
          </a:bodyPr>
          <a:lstStyle/>
          <a:p>
            <a:r>
              <a:rPr lang="en-US" sz="3200" b="1" dirty="0">
                <a:solidFill>
                  <a:schemeClr val="accent2">
                    <a:lumMod val="75000"/>
                  </a:schemeClr>
                </a:solidFill>
                <a:latin typeface="HCLTech Roobert" panose="020B0504030202060203" pitchFamily="34" charset="0"/>
                <a:cs typeface="HCLTech Roobert" panose="020B0504030202060203" pitchFamily="34" charset="0"/>
              </a:rPr>
              <a:t>Step 3: </a:t>
            </a:r>
            <a:r>
              <a:rPr lang="en-US" sz="3200" b="1" dirty="0">
                <a:solidFill>
                  <a:schemeClr val="accent5">
                    <a:lumMod val="75000"/>
                  </a:schemeClr>
                </a:solidFill>
                <a:latin typeface="HCLTech Roobert" panose="020B0504030202060203" pitchFamily="34" charset="0"/>
                <a:cs typeface="HCLTech Roobert" panose="020B0504030202060203" pitchFamily="34" charset="0"/>
              </a:rPr>
              <a:t>Wait for Auto Login </a:t>
            </a:r>
          </a:p>
        </p:txBody>
      </p:sp>
      <p:pic>
        <p:nvPicPr>
          <p:cNvPr id="4" name="Picture 3">
            <a:extLst>
              <a:ext uri="{FF2B5EF4-FFF2-40B4-BE49-F238E27FC236}">
                <a16:creationId xmlns:a16="http://schemas.microsoft.com/office/drawing/2014/main" id="{2FD1388C-1D5C-4CD6-EF72-213126501A91}"/>
              </a:ext>
            </a:extLst>
          </p:cNvPr>
          <p:cNvPicPr>
            <a:picLocks noChangeAspect="1"/>
          </p:cNvPicPr>
          <p:nvPr/>
        </p:nvPicPr>
        <p:blipFill>
          <a:blip r:embed="rId3"/>
          <a:stretch>
            <a:fillRect/>
          </a:stretch>
        </p:blipFill>
        <p:spPr>
          <a:xfrm>
            <a:off x="1833015" y="1719260"/>
            <a:ext cx="5906727" cy="2158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Box 14">
            <a:extLst>
              <a:ext uri="{FF2B5EF4-FFF2-40B4-BE49-F238E27FC236}">
                <a16:creationId xmlns:a16="http://schemas.microsoft.com/office/drawing/2014/main" id="{8A41CA03-0EFE-4220-38BB-788200C1C3EA}"/>
              </a:ext>
            </a:extLst>
          </p:cNvPr>
          <p:cNvSpPr txBox="1"/>
          <p:nvPr/>
        </p:nvSpPr>
        <p:spPr>
          <a:xfrm>
            <a:off x="5831101" y="2489285"/>
            <a:ext cx="4527883" cy="584775"/>
          </a:xfrm>
          <a:prstGeom prst="rect">
            <a:avLst/>
          </a:prstGeom>
          <a:solidFill>
            <a:schemeClr val="accent2"/>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altLang="en-GB" sz="3200" b="1" dirty="0"/>
              <a:t>Wait….for auto login</a:t>
            </a:r>
          </a:p>
        </p:txBody>
      </p:sp>
      <p:pic>
        <p:nvPicPr>
          <p:cNvPr id="10" name="Picture 9">
            <a:extLst>
              <a:ext uri="{FF2B5EF4-FFF2-40B4-BE49-F238E27FC236}">
                <a16:creationId xmlns:a16="http://schemas.microsoft.com/office/drawing/2014/main" id="{A1A7C8A6-5980-A24A-36A6-6E7017D43722}"/>
              </a:ext>
            </a:extLst>
          </p:cNvPr>
          <p:cNvPicPr>
            <a:picLocks noChangeAspect="1"/>
          </p:cNvPicPr>
          <p:nvPr/>
        </p:nvPicPr>
        <p:blipFill>
          <a:blip r:embed="rId4"/>
          <a:stretch>
            <a:fillRect/>
          </a:stretch>
        </p:blipFill>
        <p:spPr>
          <a:xfrm>
            <a:off x="5926045" y="4137023"/>
            <a:ext cx="5906726" cy="2266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29A7AF01-9FB6-BE51-9671-6C90B03CFEDF}"/>
              </a:ext>
            </a:extLst>
          </p:cNvPr>
          <p:cNvSpPr txBox="1"/>
          <p:nvPr/>
        </p:nvSpPr>
        <p:spPr>
          <a:xfrm>
            <a:off x="0" y="4685723"/>
            <a:ext cx="6096000" cy="584775"/>
          </a:xfrm>
          <a:prstGeom prst="rect">
            <a:avLst/>
          </a:prstGeom>
          <a:noFill/>
        </p:spPr>
        <p:txBody>
          <a:bodyPr wrap="square">
            <a:spAutoFit/>
          </a:bodyPr>
          <a:lstStyle/>
          <a:p>
            <a:r>
              <a:rPr lang="en-US" sz="3200" b="1" dirty="0">
                <a:solidFill>
                  <a:schemeClr val="accent2"/>
                </a:solidFill>
                <a:latin typeface="HCLTech Roobert" panose="020B0504030202060203" pitchFamily="34" charset="0"/>
                <a:cs typeface="HCLTech Roobert" panose="020B0504030202060203" pitchFamily="34" charset="0"/>
              </a:rPr>
              <a:t>Step 3.1 </a:t>
            </a:r>
            <a:r>
              <a:rPr lang="en-US" sz="3200" b="1" dirty="0">
                <a:solidFill>
                  <a:schemeClr val="accent5">
                    <a:lumMod val="75000"/>
                  </a:schemeClr>
                </a:solidFill>
                <a:latin typeface="HCLTech Roobert" panose="020B0504030202060203" pitchFamily="34" charset="0"/>
                <a:cs typeface="HCLTech Roobert" panose="020B0504030202060203" pitchFamily="34" charset="0"/>
              </a:rPr>
              <a:t>: Click on Transactions</a:t>
            </a:r>
          </a:p>
        </p:txBody>
      </p:sp>
    </p:spTree>
    <p:extLst>
      <p:ext uri="{BB962C8B-B14F-4D97-AF65-F5344CB8AC3E}">
        <p14:creationId xmlns:p14="http://schemas.microsoft.com/office/powerpoint/2010/main" val="1077658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a:extLst>
              <a:ext uri="{FF2B5EF4-FFF2-40B4-BE49-F238E27FC236}">
                <a16:creationId xmlns:a16="http://schemas.microsoft.com/office/drawing/2014/main" id="{23693EAD-DD8B-A843-98D2-6056DFFDC8B5}"/>
              </a:ext>
            </a:extLst>
          </p:cNvPr>
          <p:cNvSpPr/>
          <p:nvPr/>
        </p:nvSpPr>
        <p:spPr>
          <a:xfrm>
            <a:off x="161923" y="121049"/>
            <a:ext cx="11868153" cy="6615901"/>
          </a:xfrm>
          <a:prstGeom prst="roundRect">
            <a:avLst>
              <a:gd name="adj" fmla="val 403"/>
            </a:avLst>
          </a:prstGeom>
          <a:solidFill>
            <a:srgbClr val="ED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6352253"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Schemes offered under EPFO</a:t>
            </a:r>
            <a:br>
              <a:rPr lang="en-US" sz="3400" dirty="0">
                <a:latin typeface="HCLTech Roobert Medium" pitchFamily="2" charset="77"/>
                <a:cs typeface="HCLTech Roobert Medium" pitchFamily="2" charset="77"/>
              </a:rPr>
            </a:br>
            <a:endParaRPr lang="en-US" sz="3400" dirty="0">
              <a:latin typeface="HCLTech Roobert Medium" pitchFamily="2" charset="77"/>
              <a:cs typeface="HCLTech Roobert Medium" pitchFamily="2" charset="77"/>
            </a:endParaRPr>
          </a:p>
        </p:txBody>
      </p:sp>
      <p:pic>
        <p:nvPicPr>
          <p:cNvPr id="14" name="Picture 13">
            <a:extLst>
              <a:ext uri="{FF2B5EF4-FFF2-40B4-BE49-F238E27FC236}">
                <a16:creationId xmlns:a16="http://schemas.microsoft.com/office/drawing/2014/main" id="{9B510DEC-85C0-374A-8133-A1D03CBCCB97}"/>
              </a:ext>
            </a:extLst>
          </p:cNvPr>
          <p:cNvPicPr>
            <a:picLocks noChangeAspect="1"/>
          </p:cNvPicPr>
          <p:nvPr/>
        </p:nvPicPr>
        <p:blipFill>
          <a:blip r:embed="rId2"/>
          <a:stretch>
            <a:fillRect/>
          </a:stretch>
        </p:blipFill>
        <p:spPr>
          <a:xfrm>
            <a:off x="765182" y="2177650"/>
            <a:ext cx="2438400" cy="4483100"/>
          </a:xfrm>
          <a:prstGeom prst="rect">
            <a:avLst/>
          </a:prstGeom>
        </p:spPr>
      </p:pic>
      <p:pic>
        <p:nvPicPr>
          <p:cNvPr id="50" name="Picture 49">
            <a:extLst>
              <a:ext uri="{FF2B5EF4-FFF2-40B4-BE49-F238E27FC236}">
                <a16:creationId xmlns:a16="http://schemas.microsoft.com/office/drawing/2014/main" id="{9E6ED895-ABF0-0649-80DB-A478B6243BFE}"/>
              </a:ext>
            </a:extLst>
          </p:cNvPr>
          <p:cNvPicPr>
            <a:picLocks noChangeAspect="1"/>
          </p:cNvPicPr>
          <p:nvPr/>
        </p:nvPicPr>
        <p:blipFill>
          <a:blip r:embed="rId3"/>
          <a:stretch>
            <a:fillRect/>
          </a:stretch>
        </p:blipFill>
        <p:spPr>
          <a:xfrm>
            <a:off x="3577446" y="1517250"/>
            <a:ext cx="2870200" cy="5219700"/>
          </a:xfrm>
          <a:prstGeom prst="rect">
            <a:avLst/>
          </a:prstGeom>
        </p:spPr>
      </p:pic>
      <p:pic>
        <p:nvPicPr>
          <p:cNvPr id="52" name="Picture 51">
            <a:extLst>
              <a:ext uri="{FF2B5EF4-FFF2-40B4-BE49-F238E27FC236}">
                <a16:creationId xmlns:a16="http://schemas.microsoft.com/office/drawing/2014/main" id="{150FDF7C-2260-0D40-B1B4-D2AD37210ED7}"/>
              </a:ext>
            </a:extLst>
          </p:cNvPr>
          <p:cNvPicPr>
            <a:picLocks noChangeAspect="1"/>
          </p:cNvPicPr>
          <p:nvPr/>
        </p:nvPicPr>
        <p:blipFill>
          <a:blip r:embed="rId4"/>
          <a:stretch>
            <a:fillRect/>
          </a:stretch>
        </p:blipFill>
        <p:spPr>
          <a:xfrm>
            <a:off x="6407165" y="2298300"/>
            <a:ext cx="2755900" cy="4241800"/>
          </a:xfrm>
          <a:prstGeom prst="rect">
            <a:avLst/>
          </a:prstGeom>
        </p:spPr>
      </p:pic>
      <p:sp>
        <p:nvSpPr>
          <p:cNvPr id="53" name="TextBox 52">
            <a:extLst>
              <a:ext uri="{FF2B5EF4-FFF2-40B4-BE49-F238E27FC236}">
                <a16:creationId xmlns:a16="http://schemas.microsoft.com/office/drawing/2014/main" id="{0AD2B977-316E-1042-8205-2D4263605781}"/>
              </a:ext>
            </a:extLst>
          </p:cNvPr>
          <p:cNvSpPr txBox="1"/>
          <p:nvPr/>
        </p:nvSpPr>
        <p:spPr>
          <a:xfrm>
            <a:off x="846144" y="2782668"/>
            <a:ext cx="2438400" cy="646331"/>
          </a:xfrm>
          <a:prstGeom prst="rect">
            <a:avLst/>
          </a:prstGeom>
          <a:noFill/>
        </p:spPr>
        <p:txBody>
          <a:bodyPr wrap="square" rtlCol="0">
            <a:spAutoFit/>
          </a:bodyPr>
          <a:lstStyle/>
          <a:p>
            <a:pPr algn="ctr"/>
            <a:r>
              <a:rPr lang="en-US" b="1" dirty="0">
                <a:solidFill>
                  <a:schemeClr val="bg1"/>
                </a:solidFill>
                <a:latin typeface="HCLTech Roobert" pitchFamily="2" charset="77"/>
                <a:cs typeface="HCLTech Roobert" pitchFamily="2" charset="77"/>
              </a:rPr>
              <a:t>PF &amp; Pension Tenure (Transfer Out)</a:t>
            </a:r>
            <a:endParaRPr lang="en-US" b="1" dirty="0">
              <a:solidFill>
                <a:schemeClr val="bg1"/>
              </a:solidFill>
              <a:latin typeface="HCLTech Roobert SemiBold" pitchFamily="2" charset="77"/>
              <a:cs typeface="HCLTech Roobert SemiBold" pitchFamily="2" charset="77"/>
            </a:endParaRPr>
          </a:p>
        </p:txBody>
      </p:sp>
      <p:sp>
        <p:nvSpPr>
          <p:cNvPr id="54" name="TextBox 53">
            <a:extLst>
              <a:ext uri="{FF2B5EF4-FFF2-40B4-BE49-F238E27FC236}">
                <a16:creationId xmlns:a16="http://schemas.microsoft.com/office/drawing/2014/main" id="{A79F743C-6A29-E342-821E-E22277C8061C}"/>
              </a:ext>
            </a:extLst>
          </p:cNvPr>
          <p:cNvSpPr txBox="1"/>
          <p:nvPr/>
        </p:nvSpPr>
        <p:spPr>
          <a:xfrm>
            <a:off x="6488127" y="2926771"/>
            <a:ext cx="1941557" cy="1200329"/>
          </a:xfrm>
          <a:prstGeom prst="rect">
            <a:avLst/>
          </a:prstGeom>
          <a:noFill/>
        </p:spPr>
        <p:txBody>
          <a:bodyPr wrap="none" rtlCol="0">
            <a:spAutoFit/>
          </a:bodyPr>
          <a:lstStyle/>
          <a:p>
            <a:pPr algn="ctr"/>
            <a:r>
              <a:rPr lang="en-US" b="1" dirty="0">
                <a:solidFill>
                  <a:schemeClr val="bg1"/>
                </a:solidFill>
                <a:latin typeface="HCLTech Roobert" pitchFamily="2" charset="77"/>
                <a:cs typeface="HCLTech Roobert" pitchFamily="2" charset="77"/>
              </a:rPr>
              <a:t>Employees’</a:t>
            </a:r>
          </a:p>
          <a:p>
            <a:pPr algn="ctr"/>
            <a:r>
              <a:rPr lang="en-US" b="1" dirty="0">
                <a:solidFill>
                  <a:schemeClr val="bg1"/>
                </a:solidFill>
                <a:latin typeface="HCLTech Roobert" pitchFamily="2" charset="77"/>
                <a:cs typeface="HCLTech Roobert" pitchFamily="2" charset="77"/>
              </a:rPr>
              <a:t>Pension Scheme</a:t>
            </a:r>
          </a:p>
          <a:p>
            <a:pPr algn="ctr"/>
            <a:r>
              <a:rPr lang="en-US" b="1" dirty="0">
                <a:solidFill>
                  <a:schemeClr val="bg1"/>
                </a:solidFill>
                <a:latin typeface="HCLTech Roobert" pitchFamily="2" charset="77"/>
                <a:cs typeface="HCLTech Roobert" pitchFamily="2" charset="77"/>
              </a:rPr>
              <a:t>1995 (EPS)</a:t>
            </a:r>
          </a:p>
          <a:p>
            <a:pPr algn="ctr"/>
            <a:endParaRPr lang="en-US" b="1" dirty="0">
              <a:solidFill>
                <a:schemeClr val="bg1"/>
              </a:solidFill>
              <a:latin typeface="HCLTech Roobert" pitchFamily="2" charset="77"/>
              <a:cs typeface="HCLTech Roobert" pitchFamily="2" charset="77"/>
            </a:endParaRPr>
          </a:p>
        </p:txBody>
      </p:sp>
      <p:sp>
        <p:nvSpPr>
          <p:cNvPr id="55" name="TextBox 54">
            <a:extLst>
              <a:ext uri="{FF2B5EF4-FFF2-40B4-BE49-F238E27FC236}">
                <a16:creationId xmlns:a16="http://schemas.microsoft.com/office/drawing/2014/main" id="{A043957D-F6BF-144F-A7B0-D6624B895F63}"/>
              </a:ext>
            </a:extLst>
          </p:cNvPr>
          <p:cNvSpPr txBox="1"/>
          <p:nvPr/>
        </p:nvSpPr>
        <p:spPr>
          <a:xfrm>
            <a:off x="3803671" y="2495150"/>
            <a:ext cx="1930379" cy="646331"/>
          </a:xfrm>
          <a:prstGeom prst="rect">
            <a:avLst/>
          </a:prstGeom>
          <a:noFill/>
        </p:spPr>
        <p:txBody>
          <a:bodyPr wrap="square" rtlCol="0">
            <a:spAutoFit/>
          </a:bodyPr>
          <a:lstStyle/>
          <a:p>
            <a:pPr algn="ctr"/>
            <a:r>
              <a:rPr lang="en-US" b="1" dirty="0">
                <a:solidFill>
                  <a:schemeClr val="bg1"/>
                </a:solidFill>
                <a:latin typeface="HCLTech Roobert" pitchFamily="2" charset="77"/>
                <a:cs typeface="HCLTech Roobert" pitchFamily="2" charset="77"/>
              </a:rPr>
              <a:t>Provident Fund (Withdrawal)</a:t>
            </a:r>
          </a:p>
        </p:txBody>
      </p:sp>
      <p:pic>
        <p:nvPicPr>
          <p:cNvPr id="2" name="Picture 1">
            <a:extLst>
              <a:ext uri="{FF2B5EF4-FFF2-40B4-BE49-F238E27FC236}">
                <a16:creationId xmlns:a16="http://schemas.microsoft.com/office/drawing/2014/main" id="{42671CF4-7AE6-1077-FED9-5AA68553C8A0}"/>
              </a:ext>
            </a:extLst>
          </p:cNvPr>
          <p:cNvPicPr>
            <a:picLocks noChangeAspect="1"/>
          </p:cNvPicPr>
          <p:nvPr/>
        </p:nvPicPr>
        <p:blipFill>
          <a:blip r:embed="rId2"/>
          <a:stretch>
            <a:fillRect/>
          </a:stretch>
        </p:blipFill>
        <p:spPr>
          <a:xfrm>
            <a:off x="9567687" y="2253850"/>
            <a:ext cx="2438400" cy="4483100"/>
          </a:xfrm>
          <a:prstGeom prst="rect">
            <a:avLst/>
          </a:prstGeom>
        </p:spPr>
      </p:pic>
      <p:sp>
        <p:nvSpPr>
          <p:cNvPr id="3" name="TextBox 2">
            <a:extLst>
              <a:ext uri="{FF2B5EF4-FFF2-40B4-BE49-F238E27FC236}">
                <a16:creationId xmlns:a16="http://schemas.microsoft.com/office/drawing/2014/main" id="{2E91CE3B-02AF-F416-F4A2-406197EBF84A}"/>
              </a:ext>
            </a:extLst>
          </p:cNvPr>
          <p:cNvSpPr txBox="1"/>
          <p:nvPr/>
        </p:nvSpPr>
        <p:spPr>
          <a:xfrm>
            <a:off x="9672638" y="3105833"/>
            <a:ext cx="2438400" cy="369332"/>
          </a:xfrm>
          <a:prstGeom prst="rect">
            <a:avLst/>
          </a:prstGeom>
          <a:noFill/>
        </p:spPr>
        <p:txBody>
          <a:bodyPr wrap="square" rtlCol="0">
            <a:spAutoFit/>
          </a:bodyPr>
          <a:lstStyle/>
          <a:p>
            <a:pPr algn="ctr"/>
            <a:r>
              <a:rPr lang="en-US" b="1" dirty="0">
                <a:solidFill>
                  <a:schemeClr val="bg1"/>
                </a:solidFill>
                <a:latin typeface="HCLTech Roobert" pitchFamily="2" charset="77"/>
                <a:cs typeface="HCLTech Roobert" pitchFamily="2" charset="77"/>
              </a:rPr>
              <a:t>Query Management</a:t>
            </a:r>
            <a:endParaRPr lang="en-US" b="1" dirty="0">
              <a:solidFill>
                <a:schemeClr val="bg1"/>
              </a:solidFill>
              <a:latin typeface="HCLTech Roobert SemiBold" pitchFamily="2" charset="77"/>
              <a:cs typeface="HCLTech Roobert SemiBold" pitchFamily="2" charset="77"/>
            </a:endParaRPr>
          </a:p>
        </p:txBody>
      </p:sp>
    </p:spTree>
    <p:extLst>
      <p:ext uri="{BB962C8B-B14F-4D97-AF65-F5344CB8AC3E}">
        <p14:creationId xmlns:p14="http://schemas.microsoft.com/office/powerpoint/2010/main" val="184122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Withdrawal</a:t>
            </a:r>
            <a:r>
              <a:rPr lang="en-US" sz="3400" dirty="0">
                <a:latin typeface="HCLTech Roobert Medium" pitchFamily="2" charset="77"/>
                <a:cs typeface="HCLTech Roobert Medium" pitchFamily="2" charset="77"/>
              </a:rPr>
              <a:t> Application Procedure</a:t>
            </a:r>
          </a:p>
        </p:txBody>
      </p:sp>
      <p:sp>
        <p:nvSpPr>
          <p:cNvPr id="3" name="TextBox 2">
            <a:extLst>
              <a:ext uri="{FF2B5EF4-FFF2-40B4-BE49-F238E27FC236}">
                <a16:creationId xmlns:a16="http://schemas.microsoft.com/office/drawing/2014/main" id="{B05EA044-5D66-CFF2-A60B-BD7A49C4859C}"/>
              </a:ext>
            </a:extLst>
          </p:cNvPr>
          <p:cNvSpPr txBox="1"/>
          <p:nvPr/>
        </p:nvSpPr>
        <p:spPr>
          <a:xfrm>
            <a:off x="161923" y="1447073"/>
            <a:ext cx="9689648" cy="461665"/>
          </a:xfrm>
          <a:prstGeom prst="rect">
            <a:avLst/>
          </a:prstGeom>
          <a:solidFill>
            <a:schemeClr val="bg1"/>
          </a:solidFill>
        </p:spPr>
        <p:txBody>
          <a:bodyPr wrap="square">
            <a:spAutoFit/>
          </a:bodyPr>
          <a:lstStyle/>
          <a:p>
            <a:r>
              <a:rPr lang="en-US" sz="2400" b="1" dirty="0">
                <a:solidFill>
                  <a:schemeClr val="accent2"/>
                </a:solidFill>
                <a:latin typeface="HCLTech Roobert" panose="020B0504030202060203" pitchFamily="34" charset="0"/>
                <a:cs typeface="HCLTech Roobert" panose="020B0504030202060203" pitchFamily="34" charset="0"/>
              </a:rPr>
              <a:t>Step 3.2 </a:t>
            </a:r>
            <a:r>
              <a:rPr lang="en-US" sz="2400" b="1" dirty="0">
                <a:solidFill>
                  <a:schemeClr val="accent1"/>
                </a:solidFill>
                <a:latin typeface="HCLTech Roobert" panose="020B0504030202060203" pitchFamily="34" charset="0"/>
                <a:cs typeface="HCLTech Roobert" panose="020B0504030202060203" pitchFamily="34" charset="0"/>
              </a:rPr>
              <a:t>Click on Settlement Application</a:t>
            </a:r>
          </a:p>
        </p:txBody>
      </p:sp>
      <p:pic>
        <p:nvPicPr>
          <p:cNvPr id="18" name="Picture 17">
            <a:extLst>
              <a:ext uri="{FF2B5EF4-FFF2-40B4-BE49-F238E27FC236}">
                <a16:creationId xmlns:a16="http://schemas.microsoft.com/office/drawing/2014/main" id="{75912267-D4C7-94EE-0020-F8C3CD027AE0}"/>
              </a:ext>
            </a:extLst>
          </p:cNvPr>
          <p:cNvPicPr>
            <a:picLocks noChangeAspect="1"/>
          </p:cNvPicPr>
          <p:nvPr/>
        </p:nvPicPr>
        <p:blipFill>
          <a:blip r:embed="rId3"/>
          <a:stretch>
            <a:fillRect/>
          </a:stretch>
        </p:blipFill>
        <p:spPr>
          <a:xfrm>
            <a:off x="6377455" y="1494212"/>
            <a:ext cx="5038725" cy="1266825"/>
          </a:xfrm>
          <a:prstGeom prst="rect">
            <a:avLst/>
          </a:prstGeom>
          <a:ln w="38100" cap="sq">
            <a:solidFill>
              <a:schemeClr val="accent6">
                <a:lumMod val="75000"/>
              </a:schemeClr>
            </a:solidFill>
            <a:prstDash val="solid"/>
            <a:miter lim="800000"/>
          </a:ln>
          <a:effectLst>
            <a:outerShdw blurRad="50800" dist="38100" dir="2700000" algn="tl" rotWithShape="0">
              <a:srgbClr val="000000">
                <a:alpha val="43000"/>
              </a:srgbClr>
            </a:outerShdw>
          </a:effectLst>
        </p:spPr>
      </p:pic>
      <p:sp>
        <p:nvSpPr>
          <p:cNvPr id="20" name="Arrow: Down 19">
            <a:extLst>
              <a:ext uri="{FF2B5EF4-FFF2-40B4-BE49-F238E27FC236}">
                <a16:creationId xmlns:a16="http://schemas.microsoft.com/office/drawing/2014/main" id="{2B76347A-32A8-FD8A-0C0C-9C788B1F42EB}"/>
              </a:ext>
            </a:extLst>
          </p:cNvPr>
          <p:cNvSpPr/>
          <p:nvPr/>
        </p:nvSpPr>
        <p:spPr>
          <a:xfrm rot="1984109">
            <a:off x="7293061" y="1064530"/>
            <a:ext cx="446314" cy="1018269"/>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9">
            <a:extLst>
              <a:ext uri="{FF2B5EF4-FFF2-40B4-BE49-F238E27FC236}">
                <a16:creationId xmlns:a16="http://schemas.microsoft.com/office/drawing/2014/main" id="{CA5A1BC8-C7A5-233F-DE2B-5185796A3950}"/>
              </a:ext>
            </a:extLst>
          </p:cNvPr>
          <p:cNvPicPr>
            <a:picLocks noChangeAspect="1"/>
          </p:cNvPicPr>
          <p:nvPr/>
        </p:nvPicPr>
        <p:blipFill>
          <a:blip r:embed="rId4"/>
          <a:stretch>
            <a:fillRect/>
          </a:stretch>
        </p:blipFill>
        <p:spPr>
          <a:xfrm>
            <a:off x="609600" y="3019797"/>
            <a:ext cx="4628233" cy="1947863"/>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74A5EA06-B947-1B73-D91D-88876A4EEAF4}"/>
              </a:ext>
            </a:extLst>
          </p:cNvPr>
          <p:cNvSpPr txBox="1"/>
          <p:nvPr/>
        </p:nvSpPr>
        <p:spPr>
          <a:xfrm>
            <a:off x="5517694" y="3393565"/>
            <a:ext cx="6227992" cy="2308324"/>
          </a:xfrm>
          <a:prstGeom prst="rect">
            <a:avLst/>
          </a:prstGeom>
          <a:solidFill>
            <a:schemeClr val="bg1"/>
          </a:solidFill>
        </p:spPr>
        <p:txBody>
          <a:bodyPr wrap="square">
            <a:spAutoFit/>
          </a:bodyPr>
          <a:lstStyle/>
          <a:p>
            <a:r>
              <a:rPr lang="en-US" sz="2400" b="1" dirty="0">
                <a:solidFill>
                  <a:schemeClr val="accent2"/>
                </a:solidFill>
                <a:latin typeface="HCLTech Roobert" panose="020B0504030202060203" pitchFamily="34" charset="0"/>
                <a:cs typeface="HCLTech Roobert" panose="020B0504030202060203" pitchFamily="34" charset="0"/>
              </a:rPr>
              <a:t>Step 3.3  </a:t>
            </a:r>
            <a:r>
              <a:rPr lang="en-US" altLang="en-IN" sz="2400" b="1" dirty="0">
                <a:solidFill>
                  <a:schemeClr val="accent1"/>
                </a:solidFill>
                <a:latin typeface="HCLTech Roobert" panose="020B0504030202060203" pitchFamily="34" charset="0"/>
                <a:cs typeface="HCLTech Roobert" panose="020B0504030202060203" pitchFamily="34" charset="0"/>
              </a:rPr>
              <a:t>Choose bank account and Fill the details and click on form 19 and form 15g/h to download the form.</a:t>
            </a:r>
          </a:p>
          <a:p>
            <a:endParaRPr lang="en-US" altLang="en-IN" sz="2400" b="1" dirty="0">
              <a:solidFill>
                <a:schemeClr val="accent1"/>
              </a:solidFill>
              <a:latin typeface="HCLTech Roobert" panose="020B0504030202060203" pitchFamily="34" charset="0"/>
              <a:cs typeface="HCLTech Roobert" panose="020B0504030202060203" pitchFamily="34" charset="0"/>
            </a:endParaRPr>
          </a:p>
          <a:p>
            <a:r>
              <a:rPr lang="en-US" altLang="en-IN" sz="2400" b="1" dirty="0">
                <a:solidFill>
                  <a:schemeClr val="accent1"/>
                </a:solidFill>
                <a:latin typeface="HCLTech Roobert" panose="020B0504030202060203" pitchFamily="34" charset="0"/>
                <a:cs typeface="HCLTech Roobert" panose="020B0504030202060203" pitchFamily="34" charset="0"/>
              </a:rPr>
              <a:t>Please do manual sign on generated forms and scan them to upload</a:t>
            </a:r>
          </a:p>
        </p:txBody>
      </p:sp>
      <p:sp>
        <p:nvSpPr>
          <p:cNvPr id="6" name="Text Box 5">
            <a:extLst>
              <a:ext uri="{FF2B5EF4-FFF2-40B4-BE49-F238E27FC236}">
                <a16:creationId xmlns:a16="http://schemas.microsoft.com/office/drawing/2014/main" id="{7A4C7742-D890-ACD0-9410-E750B580D03F}"/>
              </a:ext>
            </a:extLst>
          </p:cNvPr>
          <p:cNvSpPr txBox="1"/>
          <p:nvPr/>
        </p:nvSpPr>
        <p:spPr>
          <a:xfrm>
            <a:off x="478038" y="5508171"/>
            <a:ext cx="3125133" cy="584775"/>
          </a:xfrm>
          <a:prstGeom prst="rect">
            <a:avLst/>
          </a:prstGeom>
          <a:solidFill>
            <a:schemeClr val="accent5">
              <a:lumMod val="75000"/>
            </a:schemeClr>
          </a:solidFill>
        </p:spPr>
        <p:txBody>
          <a:bodyPr wrap="square" rtlCol="0">
            <a:spAutoFit/>
          </a:bodyPr>
          <a:lstStyle/>
          <a:p>
            <a:r>
              <a:rPr lang="en-IN" altLang="en-GB" sz="1600" b="1" dirty="0">
                <a:solidFill>
                  <a:schemeClr val="bg1"/>
                </a:solidFill>
              </a:rPr>
              <a:t>Click here to generate Settlement Application </a:t>
            </a:r>
          </a:p>
        </p:txBody>
      </p:sp>
      <p:sp>
        <p:nvSpPr>
          <p:cNvPr id="7" name="Arrow: Down 6">
            <a:extLst>
              <a:ext uri="{FF2B5EF4-FFF2-40B4-BE49-F238E27FC236}">
                <a16:creationId xmlns:a16="http://schemas.microsoft.com/office/drawing/2014/main" id="{C0033CE2-841D-95B2-5AC9-88E9143FE367}"/>
              </a:ext>
            </a:extLst>
          </p:cNvPr>
          <p:cNvSpPr/>
          <p:nvPr/>
        </p:nvSpPr>
        <p:spPr>
          <a:xfrm rot="10800000">
            <a:off x="1447799" y="4967659"/>
            <a:ext cx="424544" cy="516891"/>
          </a:xfrm>
          <a:prstGeom prst="downArrow">
            <a:avLst>
              <a:gd name="adj1" fmla="val 50000"/>
              <a:gd name="adj2" fmla="val 75806"/>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792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Withdrawal</a:t>
            </a:r>
            <a:r>
              <a:rPr lang="en-US" sz="3400" dirty="0">
                <a:latin typeface="HCLTech Roobert Medium" pitchFamily="2" charset="77"/>
                <a:cs typeface="HCLTech Roobert Medium" pitchFamily="2" charset="77"/>
              </a:rPr>
              <a:t> Application Procedure</a:t>
            </a:r>
          </a:p>
        </p:txBody>
      </p:sp>
      <p:sp>
        <p:nvSpPr>
          <p:cNvPr id="3" name="TextBox 2">
            <a:extLst>
              <a:ext uri="{FF2B5EF4-FFF2-40B4-BE49-F238E27FC236}">
                <a16:creationId xmlns:a16="http://schemas.microsoft.com/office/drawing/2014/main" id="{B05EA044-5D66-CFF2-A60B-BD7A49C4859C}"/>
              </a:ext>
            </a:extLst>
          </p:cNvPr>
          <p:cNvSpPr txBox="1"/>
          <p:nvPr/>
        </p:nvSpPr>
        <p:spPr>
          <a:xfrm>
            <a:off x="7750098" y="1969587"/>
            <a:ext cx="3799645" cy="1569660"/>
          </a:xfrm>
          <a:prstGeom prst="rect">
            <a:avLst/>
          </a:prstGeom>
          <a:solidFill>
            <a:schemeClr val="bg1"/>
          </a:solidFill>
        </p:spPr>
        <p:txBody>
          <a:bodyPr wrap="square">
            <a:spAutoFit/>
          </a:bodyPr>
          <a:lstStyle/>
          <a:p>
            <a:r>
              <a:rPr lang="en-US" sz="2400" b="1" dirty="0">
                <a:solidFill>
                  <a:schemeClr val="accent2"/>
                </a:solidFill>
                <a:latin typeface="HCLTech Roobert" panose="020B0504030202060203" pitchFamily="34" charset="0"/>
                <a:cs typeface="HCLTech Roobert" panose="020B0504030202060203" pitchFamily="34" charset="0"/>
              </a:rPr>
              <a:t>Step 3.4 </a:t>
            </a:r>
            <a:r>
              <a:rPr lang="en-US" sz="2400" b="1" dirty="0">
                <a:solidFill>
                  <a:schemeClr val="accent1"/>
                </a:solidFill>
                <a:latin typeface="HCLTech Roobert" panose="020B0504030202060203" pitchFamily="34" charset="0"/>
                <a:cs typeface="HCLTech Roobert" panose="020B0504030202060203" pitchFamily="34" charset="0"/>
              </a:rPr>
              <a:t>Choose File &amp; Upload documents one by one and then click on Apply for settlement</a:t>
            </a:r>
          </a:p>
        </p:txBody>
      </p:sp>
      <p:sp>
        <p:nvSpPr>
          <p:cNvPr id="20" name="Arrow: Down 19">
            <a:extLst>
              <a:ext uri="{FF2B5EF4-FFF2-40B4-BE49-F238E27FC236}">
                <a16:creationId xmlns:a16="http://schemas.microsoft.com/office/drawing/2014/main" id="{2B76347A-32A8-FD8A-0C0C-9C788B1F42EB}"/>
              </a:ext>
            </a:extLst>
          </p:cNvPr>
          <p:cNvSpPr/>
          <p:nvPr/>
        </p:nvSpPr>
        <p:spPr>
          <a:xfrm rot="1984109">
            <a:off x="7293061" y="1064530"/>
            <a:ext cx="446314" cy="1018269"/>
          </a:xfrm>
          <a:prstGeom prst="down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417E9D4-7D67-8743-0E6E-5BC81DD683C8}"/>
              </a:ext>
            </a:extLst>
          </p:cNvPr>
          <p:cNvPicPr>
            <a:picLocks noChangeAspect="1"/>
          </p:cNvPicPr>
          <p:nvPr/>
        </p:nvPicPr>
        <p:blipFill>
          <a:blip r:embed="rId3"/>
          <a:stretch>
            <a:fillRect/>
          </a:stretch>
        </p:blipFill>
        <p:spPr>
          <a:xfrm>
            <a:off x="554434" y="1560620"/>
            <a:ext cx="6496969" cy="373676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4802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3A36183-50B6-7F46-972F-30DA9A8D3CFA}"/>
              </a:ext>
            </a:extLst>
          </p:cNvPr>
          <p:cNvSpPr/>
          <p:nvPr/>
        </p:nvSpPr>
        <p:spPr>
          <a:xfrm>
            <a:off x="161923" y="121049"/>
            <a:ext cx="11868153" cy="6615901"/>
          </a:xfrm>
          <a:prstGeom prst="roundRect">
            <a:avLst>
              <a:gd name="adj" fmla="val 403"/>
            </a:avLst>
          </a:prstGeom>
          <a:solidFill>
            <a:srgbClr val="594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C5C3E7-B40A-824F-B62B-D21D11FD6893}"/>
              </a:ext>
            </a:extLst>
          </p:cNvPr>
          <p:cNvSpPr txBox="1"/>
          <p:nvPr/>
        </p:nvSpPr>
        <p:spPr>
          <a:xfrm>
            <a:off x="388614" y="2123334"/>
            <a:ext cx="11498586" cy="2862322"/>
          </a:xfrm>
          <a:prstGeom prst="rect">
            <a:avLst/>
          </a:prstGeom>
          <a:noFill/>
        </p:spPr>
        <p:txBody>
          <a:bodyPr wrap="square" rtlCol="0">
            <a:spAutoFit/>
          </a:bodyPr>
          <a:lstStyle/>
          <a:p>
            <a:r>
              <a:rPr lang="en-US" sz="6000" b="1" dirty="0">
                <a:solidFill>
                  <a:schemeClr val="accent4"/>
                </a:solidFill>
                <a:latin typeface="HCLTech Roobert Medium" pitchFamily="2" charset="77"/>
                <a:cs typeface="HCLTech Roobert Medium" pitchFamily="2" charset="77"/>
              </a:rPr>
              <a:t>Retirement Benefits (Employee Pension Scheme)</a:t>
            </a:r>
            <a:r>
              <a:rPr lang="en-US" sz="6000" dirty="0">
                <a:solidFill>
                  <a:schemeClr val="bg1"/>
                </a:solidFill>
                <a:latin typeface="HCLTech Roobert Medium" pitchFamily="2" charset="77"/>
                <a:cs typeface="HCLTech Roobert Medium" pitchFamily="2" charset="77"/>
              </a:rPr>
              <a:t> Application Procedure</a:t>
            </a:r>
          </a:p>
        </p:txBody>
      </p:sp>
    </p:spTree>
    <p:extLst>
      <p:ext uri="{BB962C8B-B14F-4D97-AF65-F5344CB8AC3E}">
        <p14:creationId xmlns:p14="http://schemas.microsoft.com/office/powerpoint/2010/main" val="2023882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F5D856-F607-C346-9913-D20EF48B8C1B}"/>
              </a:ext>
            </a:extLst>
          </p:cNvPr>
          <p:cNvSpPr/>
          <p:nvPr/>
        </p:nvSpPr>
        <p:spPr>
          <a:xfrm>
            <a:off x="0" y="4007578"/>
            <a:ext cx="12192000" cy="2850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B8C12-730A-0D43-ABCF-82B07299FA17}"/>
              </a:ext>
            </a:extLst>
          </p:cNvPr>
          <p:cNvSpPr txBox="1">
            <a:spLocks/>
          </p:cNvSpPr>
          <p:nvPr/>
        </p:nvSpPr>
        <p:spPr>
          <a:xfrm>
            <a:off x="366711" y="294639"/>
            <a:ext cx="10018713" cy="118453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solidFill>
                  <a:schemeClr val="tx1">
                    <a:lumMod val="85000"/>
                    <a:lumOff val="15000"/>
                  </a:schemeClr>
                </a:solidFill>
                <a:latin typeface="HCLTech Roobert" pitchFamily="2" charset="77"/>
                <a:cs typeface="HCLTech Roobert" pitchFamily="2" charset="77"/>
              </a:rPr>
              <a:t>Pension Benefits under</a:t>
            </a:r>
          </a:p>
          <a:p>
            <a:r>
              <a:rPr lang="en-US" sz="3800" dirty="0">
                <a:solidFill>
                  <a:schemeClr val="tx1">
                    <a:lumMod val="85000"/>
                    <a:lumOff val="15000"/>
                  </a:schemeClr>
                </a:solidFill>
                <a:latin typeface="HCLTech Roobert" pitchFamily="2" charset="77"/>
                <a:cs typeface="HCLTech Roobert" pitchFamily="2" charset="77"/>
              </a:rPr>
              <a:t>Employees’ Pension Scheme (EPS)</a:t>
            </a:r>
            <a:br>
              <a:rPr lang="en-US" sz="3800" dirty="0">
                <a:solidFill>
                  <a:schemeClr val="tx1">
                    <a:lumMod val="85000"/>
                    <a:lumOff val="15000"/>
                  </a:schemeClr>
                </a:solidFill>
                <a:latin typeface="HCLTech Roobert" pitchFamily="2" charset="77"/>
                <a:cs typeface="HCLTech Roobert" pitchFamily="2" charset="77"/>
              </a:rPr>
            </a:br>
            <a:endParaRPr lang="en-US" sz="3800" dirty="0">
              <a:solidFill>
                <a:schemeClr val="tx1">
                  <a:lumMod val="85000"/>
                  <a:lumOff val="15000"/>
                </a:schemeClr>
              </a:solidFill>
              <a:latin typeface="HCLTech Roobert" pitchFamily="2" charset="77"/>
              <a:cs typeface="HCLTech Roobert" pitchFamily="2" charset="77"/>
            </a:endParaRPr>
          </a:p>
        </p:txBody>
      </p:sp>
      <p:pic>
        <p:nvPicPr>
          <p:cNvPr id="3" name="Picture 2">
            <a:extLst>
              <a:ext uri="{FF2B5EF4-FFF2-40B4-BE49-F238E27FC236}">
                <a16:creationId xmlns:a16="http://schemas.microsoft.com/office/drawing/2014/main" id="{EA11CB7B-EAFD-8D4E-A4BA-BAD097E53437}"/>
              </a:ext>
            </a:extLst>
          </p:cNvPr>
          <p:cNvPicPr>
            <a:picLocks noChangeAspect="1"/>
          </p:cNvPicPr>
          <p:nvPr/>
        </p:nvPicPr>
        <p:blipFill>
          <a:blip r:embed="rId2"/>
          <a:stretch>
            <a:fillRect/>
          </a:stretch>
        </p:blipFill>
        <p:spPr>
          <a:xfrm>
            <a:off x="366711" y="1699931"/>
            <a:ext cx="10228215" cy="1876987"/>
          </a:xfrm>
          <a:prstGeom prst="rect">
            <a:avLst/>
          </a:prstGeom>
        </p:spPr>
      </p:pic>
      <p:sp>
        <p:nvSpPr>
          <p:cNvPr id="4" name="TextBox 3">
            <a:extLst>
              <a:ext uri="{FF2B5EF4-FFF2-40B4-BE49-F238E27FC236}">
                <a16:creationId xmlns:a16="http://schemas.microsoft.com/office/drawing/2014/main" id="{EECC41CD-D360-FF43-B645-7BD2B4B76732}"/>
              </a:ext>
            </a:extLst>
          </p:cNvPr>
          <p:cNvSpPr txBox="1"/>
          <p:nvPr/>
        </p:nvSpPr>
        <p:spPr>
          <a:xfrm>
            <a:off x="470647" y="2361425"/>
            <a:ext cx="2581836" cy="553998"/>
          </a:xfrm>
          <a:prstGeom prst="rect">
            <a:avLst/>
          </a:prstGeom>
          <a:noFill/>
        </p:spPr>
        <p:txBody>
          <a:bodyPr wrap="square" rtlCol="0">
            <a:spAutoFit/>
          </a:bodyPr>
          <a:lstStyle/>
          <a:p>
            <a:r>
              <a:rPr lang="en-US" sz="1500" dirty="0">
                <a:solidFill>
                  <a:schemeClr val="bg1"/>
                </a:solidFill>
                <a:latin typeface="HCLTech Roobert" pitchFamily="2" charset="77"/>
                <a:cs typeface="HCLTech Roobert" pitchFamily="2" charset="77"/>
              </a:rPr>
              <a:t>Pension on Retirement at the Age of 58 Years</a:t>
            </a:r>
          </a:p>
        </p:txBody>
      </p:sp>
      <p:sp>
        <p:nvSpPr>
          <p:cNvPr id="5" name="TextBox 4">
            <a:extLst>
              <a:ext uri="{FF2B5EF4-FFF2-40B4-BE49-F238E27FC236}">
                <a16:creationId xmlns:a16="http://schemas.microsoft.com/office/drawing/2014/main" id="{C7D86E1E-FFF7-A941-AF58-E9678CA9AFD1}"/>
              </a:ext>
            </a:extLst>
          </p:cNvPr>
          <p:cNvSpPr txBox="1"/>
          <p:nvPr/>
        </p:nvSpPr>
        <p:spPr>
          <a:xfrm>
            <a:off x="3143856" y="2130592"/>
            <a:ext cx="2232211" cy="1015663"/>
          </a:xfrm>
          <a:prstGeom prst="rect">
            <a:avLst/>
          </a:prstGeom>
          <a:noFill/>
        </p:spPr>
        <p:txBody>
          <a:bodyPr wrap="square" rtlCol="0">
            <a:spAutoFit/>
          </a:bodyPr>
          <a:lstStyle/>
          <a:p>
            <a:r>
              <a:rPr lang="en-US" sz="1500" dirty="0">
                <a:solidFill>
                  <a:schemeClr val="bg1"/>
                </a:solidFill>
                <a:latin typeface="HCLTech Roobert" pitchFamily="2" charset="77"/>
                <a:cs typeface="HCLTech Roobert" pitchFamily="2" charset="77"/>
              </a:rPr>
              <a:t>Pension on Leaving Service before Becoming Eligible for Monthly Pension</a:t>
            </a:r>
          </a:p>
        </p:txBody>
      </p:sp>
      <p:sp>
        <p:nvSpPr>
          <p:cNvPr id="6" name="TextBox 5">
            <a:extLst>
              <a:ext uri="{FF2B5EF4-FFF2-40B4-BE49-F238E27FC236}">
                <a16:creationId xmlns:a16="http://schemas.microsoft.com/office/drawing/2014/main" id="{8CA1E828-C021-F34B-95FC-6374EC9DC48A}"/>
              </a:ext>
            </a:extLst>
          </p:cNvPr>
          <p:cNvSpPr txBox="1"/>
          <p:nvPr/>
        </p:nvSpPr>
        <p:spPr>
          <a:xfrm>
            <a:off x="5632261" y="2149997"/>
            <a:ext cx="2232211" cy="784830"/>
          </a:xfrm>
          <a:prstGeom prst="rect">
            <a:avLst/>
          </a:prstGeom>
          <a:noFill/>
        </p:spPr>
        <p:txBody>
          <a:bodyPr wrap="square" rtlCol="0">
            <a:spAutoFit/>
          </a:bodyPr>
          <a:lstStyle/>
          <a:p>
            <a:r>
              <a:rPr lang="en-US" sz="1500" dirty="0">
                <a:solidFill>
                  <a:schemeClr val="bg1"/>
                </a:solidFill>
                <a:latin typeface="HCLTech Roobert" pitchFamily="2" charset="77"/>
                <a:cs typeface="HCLTech Roobert" pitchFamily="2" charset="77"/>
              </a:rPr>
              <a:t>Pension on Total Disablement during the Service</a:t>
            </a:r>
          </a:p>
        </p:txBody>
      </p:sp>
      <p:sp>
        <p:nvSpPr>
          <p:cNvPr id="7" name="TextBox 6">
            <a:extLst>
              <a:ext uri="{FF2B5EF4-FFF2-40B4-BE49-F238E27FC236}">
                <a16:creationId xmlns:a16="http://schemas.microsoft.com/office/drawing/2014/main" id="{375621A0-DE80-5F41-8E3C-0DF10CEC1282}"/>
              </a:ext>
            </a:extLst>
          </p:cNvPr>
          <p:cNvSpPr txBox="1"/>
          <p:nvPr/>
        </p:nvSpPr>
        <p:spPr>
          <a:xfrm>
            <a:off x="8106520" y="2149997"/>
            <a:ext cx="2232211" cy="784830"/>
          </a:xfrm>
          <a:prstGeom prst="rect">
            <a:avLst/>
          </a:prstGeom>
          <a:noFill/>
        </p:spPr>
        <p:txBody>
          <a:bodyPr wrap="square" rtlCol="0">
            <a:spAutoFit/>
          </a:bodyPr>
          <a:lstStyle/>
          <a:p>
            <a:r>
              <a:rPr lang="en-US" sz="1500" dirty="0">
                <a:solidFill>
                  <a:schemeClr val="bg1"/>
                </a:solidFill>
                <a:latin typeface="HCLTech Roobert" pitchFamily="2" charset="77"/>
                <a:cs typeface="HCLTech Roobert" pitchFamily="2" charset="77"/>
              </a:rPr>
              <a:t>Pension for the Family on the Death of the Member</a:t>
            </a:r>
          </a:p>
        </p:txBody>
      </p:sp>
      <p:sp>
        <p:nvSpPr>
          <p:cNvPr id="8" name="TextBox 7">
            <a:extLst>
              <a:ext uri="{FF2B5EF4-FFF2-40B4-BE49-F238E27FC236}">
                <a16:creationId xmlns:a16="http://schemas.microsoft.com/office/drawing/2014/main" id="{4043DDCD-FA6B-2E4E-8ADB-891EDDF52380}"/>
              </a:ext>
            </a:extLst>
          </p:cNvPr>
          <p:cNvSpPr txBox="1"/>
          <p:nvPr/>
        </p:nvSpPr>
        <p:spPr>
          <a:xfrm>
            <a:off x="366711" y="4326173"/>
            <a:ext cx="8887369" cy="477054"/>
          </a:xfrm>
          <a:prstGeom prst="rect">
            <a:avLst/>
          </a:prstGeom>
          <a:noFill/>
        </p:spPr>
        <p:txBody>
          <a:bodyPr wrap="none" rtlCol="0">
            <a:spAutoFit/>
          </a:bodyPr>
          <a:lstStyle/>
          <a:p>
            <a:r>
              <a:rPr lang="en-US" sz="2500" dirty="0">
                <a:solidFill>
                  <a:srgbClr val="0070C0"/>
                </a:solidFill>
                <a:latin typeface="HCLTech Roobert" pitchFamily="2" charset="77"/>
                <a:cs typeface="HCLTech Roobert" pitchFamily="2" charset="77"/>
              </a:rPr>
              <a:t>A Family members become eligible for the pension benefits</a:t>
            </a:r>
          </a:p>
        </p:txBody>
      </p:sp>
      <p:sp>
        <p:nvSpPr>
          <p:cNvPr id="9" name="Oval 8">
            <a:extLst>
              <a:ext uri="{FF2B5EF4-FFF2-40B4-BE49-F238E27FC236}">
                <a16:creationId xmlns:a16="http://schemas.microsoft.com/office/drawing/2014/main" id="{3C8C9658-01C6-0047-AAD2-3CC9DC74C458}"/>
              </a:ext>
            </a:extLst>
          </p:cNvPr>
          <p:cNvSpPr/>
          <p:nvPr/>
        </p:nvSpPr>
        <p:spPr>
          <a:xfrm>
            <a:off x="472870" y="5226195"/>
            <a:ext cx="71437" cy="714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3E336AA-D619-614D-9FBA-B898F13541FD}"/>
              </a:ext>
            </a:extLst>
          </p:cNvPr>
          <p:cNvSpPr txBox="1"/>
          <p:nvPr/>
        </p:nvSpPr>
        <p:spPr>
          <a:xfrm>
            <a:off x="647278" y="5073671"/>
            <a:ext cx="9457577" cy="1077218"/>
          </a:xfrm>
          <a:prstGeom prst="rect">
            <a:avLst/>
          </a:prstGeom>
          <a:noFill/>
        </p:spPr>
        <p:txBody>
          <a:bodyPr wrap="square" rtlCol="0">
            <a:spAutoFit/>
          </a:bodyPr>
          <a:lstStyle/>
          <a:p>
            <a:r>
              <a:rPr lang="en-US" sz="1600" dirty="0">
                <a:latin typeface="HCLTech Roobert" pitchFamily="2" charset="77"/>
                <a:cs typeface="HCLTech Roobert" pitchFamily="2" charset="77"/>
              </a:rPr>
              <a:t>In case of death of the member while in service and the employer has deposited funds in his EPS account for at least one month</a:t>
            </a:r>
          </a:p>
          <a:p>
            <a:pPr>
              <a:buFont typeface="Wingdings" panose="05000000000000000000" pitchFamily="2" charset="2"/>
              <a:buChar char="Ø"/>
            </a:pPr>
            <a:endParaRPr lang="en-US" sz="1600" dirty="0">
              <a:latin typeface="HCLTech Roobert" pitchFamily="2" charset="77"/>
              <a:cs typeface="HCLTech Roobert" pitchFamily="2" charset="77"/>
            </a:endParaRPr>
          </a:p>
          <a:p>
            <a:r>
              <a:rPr lang="en-US" sz="1600" dirty="0">
                <a:latin typeface="HCLTech Roobert" pitchFamily="2" charset="77"/>
                <a:cs typeface="HCLTech Roobert" pitchFamily="2" charset="77"/>
              </a:rPr>
              <a:t>In case of death of the member after the commencement of the monthly pension</a:t>
            </a:r>
          </a:p>
        </p:txBody>
      </p:sp>
      <p:sp>
        <p:nvSpPr>
          <p:cNvPr id="11" name="Oval 10">
            <a:extLst>
              <a:ext uri="{FF2B5EF4-FFF2-40B4-BE49-F238E27FC236}">
                <a16:creationId xmlns:a16="http://schemas.microsoft.com/office/drawing/2014/main" id="{132AE51D-6F4E-BD4D-BBAA-7EA24932E3F3}"/>
              </a:ext>
            </a:extLst>
          </p:cNvPr>
          <p:cNvSpPr/>
          <p:nvPr/>
        </p:nvSpPr>
        <p:spPr>
          <a:xfrm>
            <a:off x="485306" y="5951434"/>
            <a:ext cx="71437" cy="714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642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1D658DC-5B02-B547-B625-5D65C23C0A77}"/>
              </a:ext>
            </a:extLst>
          </p:cNvPr>
          <p:cNvSpPr/>
          <p:nvPr/>
        </p:nvSpPr>
        <p:spPr>
          <a:xfrm>
            <a:off x="0" y="3566726"/>
            <a:ext cx="12192000" cy="32912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A47B7A5-B38D-5C46-8E3F-487422014ACD}"/>
              </a:ext>
            </a:extLst>
          </p:cNvPr>
          <p:cNvSpPr/>
          <p:nvPr/>
        </p:nvSpPr>
        <p:spPr>
          <a:xfrm>
            <a:off x="8295927" y="1595916"/>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B9A9248-CE78-FA49-9E94-1DAA5CA4150A}"/>
              </a:ext>
            </a:extLst>
          </p:cNvPr>
          <p:cNvSpPr/>
          <p:nvPr/>
        </p:nvSpPr>
        <p:spPr>
          <a:xfrm>
            <a:off x="4595464" y="1595916"/>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9A6E372-F4CC-084E-B56B-B7C3AD23D301}"/>
              </a:ext>
            </a:extLst>
          </p:cNvPr>
          <p:cNvSpPr/>
          <p:nvPr/>
        </p:nvSpPr>
        <p:spPr>
          <a:xfrm>
            <a:off x="2295176" y="1610203"/>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BE3E3B7-DB3A-5442-B0A8-DA14CB9268D3}"/>
              </a:ext>
            </a:extLst>
          </p:cNvPr>
          <p:cNvSpPr txBox="1">
            <a:spLocks/>
          </p:cNvSpPr>
          <p:nvPr/>
        </p:nvSpPr>
        <p:spPr>
          <a:xfrm>
            <a:off x="416125" y="442883"/>
            <a:ext cx="11453692" cy="6080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solidFill>
                  <a:schemeClr val="tx1">
                    <a:lumMod val="95000"/>
                    <a:lumOff val="5000"/>
                  </a:schemeClr>
                </a:solidFill>
                <a:latin typeface="HCLTech Roobert Medium" pitchFamily="2" charset="77"/>
                <a:cs typeface="HCLTech Roobert Medium" pitchFamily="2" charset="77"/>
              </a:rPr>
              <a:t>EPFO Login for Employees</a:t>
            </a:r>
            <a:endParaRPr lang="en-US" sz="3400" b="1" dirty="0">
              <a:solidFill>
                <a:schemeClr val="tx1">
                  <a:lumMod val="95000"/>
                  <a:lumOff val="5000"/>
                </a:schemeClr>
              </a:solidFill>
              <a:latin typeface="HCLTech Roobert SemiBold" pitchFamily="2" charset="77"/>
              <a:cs typeface="HCLTech Roobert SemiBold" pitchFamily="2" charset="77"/>
            </a:endParaRPr>
          </a:p>
        </p:txBody>
      </p:sp>
      <p:pic>
        <p:nvPicPr>
          <p:cNvPr id="6" name="Picture 5">
            <a:extLst>
              <a:ext uri="{FF2B5EF4-FFF2-40B4-BE49-F238E27FC236}">
                <a16:creationId xmlns:a16="http://schemas.microsoft.com/office/drawing/2014/main" id="{86D6F148-6D75-A84B-8E51-201D2E28CD16}"/>
              </a:ext>
            </a:extLst>
          </p:cNvPr>
          <p:cNvPicPr>
            <a:picLocks noChangeAspect="1"/>
          </p:cNvPicPr>
          <p:nvPr/>
        </p:nvPicPr>
        <p:blipFill>
          <a:blip r:embed="rId2"/>
          <a:stretch>
            <a:fillRect/>
          </a:stretch>
        </p:blipFill>
        <p:spPr>
          <a:xfrm rot="10800000">
            <a:off x="2396847" y="1747930"/>
            <a:ext cx="289941" cy="215202"/>
          </a:xfrm>
          <a:prstGeom prst="rect">
            <a:avLst/>
          </a:prstGeom>
        </p:spPr>
      </p:pic>
      <p:sp>
        <p:nvSpPr>
          <p:cNvPr id="7" name="TextBox 6">
            <a:extLst>
              <a:ext uri="{FF2B5EF4-FFF2-40B4-BE49-F238E27FC236}">
                <a16:creationId xmlns:a16="http://schemas.microsoft.com/office/drawing/2014/main" id="{173570B5-B750-F447-9C6A-66337A7AE5F2}"/>
              </a:ext>
            </a:extLst>
          </p:cNvPr>
          <p:cNvSpPr txBox="1"/>
          <p:nvPr/>
        </p:nvSpPr>
        <p:spPr>
          <a:xfrm>
            <a:off x="2826304" y="1490008"/>
            <a:ext cx="1923925" cy="1015663"/>
          </a:xfrm>
          <a:prstGeom prst="rect">
            <a:avLst/>
          </a:prstGeom>
          <a:noFill/>
        </p:spPr>
        <p:txBody>
          <a:bodyPr wrap="square" rtlCol="0">
            <a:spAutoFit/>
          </a:bodyPr>
          <a:lstStyle/>
          <a:p>
            <a:r>
              <a:rPr lang="en-US" sz="1500" dirty="0">
                <a:latin typeface="HCLTech Roobert" pitchFamily="2" charset="77"/>
                <a:cs typeface="HCLTech Roobert" pitchFamily="2" charset="77"/>
              </a:rPr>
              <a:t>Under ‘Services’ section,</a:t>
            </a:r>
          </a:p>
          <a:p>
            <a:r>
              <a:rPr lang="en-US" sz="1500" dirty="0">
                <a:latin typeface="HCLTech Roobert" pitchFamily="2" charset="77"/>
                <a:cs typeface="HCLTech Roobert" pitchFamily="2" charset="77"/>
              </a:rPr>
              <a:t>click on ‘For Employees’.</a:t>
            </a:r>
          </a:p>
        </p:txBody>
      </p:sp>
      <p:pic>
        <p:nvPicPr>
          <p:cNvPr id="8" name="Picture 7">
            <a:extLst>
              <a:ext uri="{FF2B5EF4-FFF2-40B4-BE49-F238E27FC236}">
                <a16:creationId xmlns:a16="http://schemas.microsoft.com/office/drawing/2014/main" id="{4B6BE976-E20B-314B-9A02-69FC23D59CAB}"/>
              </a:ext>
            </a:extLst>
          </p:cNvPr>
          <p:cNvPicPr>
            <a:picLocks noChangeAspect="1"/>
          </p:cNvPicPr>
          <p:nvPr/>
        </p:nvPicPr>
        <p:blipFill>
          <a:blip r:embed="rId2"/>
          <a:stretch>
            <a:fillRect/>
          </a:stretch>
        </p:blipFill>
        <p:spPr>
          <a:xfrm rot="10800000">
            <a:off x="4703608" y="1733643"/>
            <a:ext cx="289941" cy="215202"/>
          </a:xfrm>
          <a:prstGeom prst="rect">
            <a:avLst/>
          </a:prstGeom>
        </p:spPr>
      </p:pic>
      <p:sp>
        <p:nvSpPr>
          <p:cNvPr id="9" name="TextBox 8">
            <a:extLst>
              <a:ext uri="{FF2B5EF4-FFF2-40B4-BE49-F238E27FC236}">
                <a16:creationId xmlns:a16="http://schemas.microsoft.com/office/drawing/2014/main" id="{D5BD514E-0235-A640-9C5E-B6EEB589F828}"/>
              </a:ext>
            </a:extLst>
          </p:cNvPr>
          <p:cNvSpPr txBox="1"/>
          <p:nvPr/>
        </p:nvSpPr>
        <p:spPr>
          <a:xfrm>
            <a:off x="5211362" y="1490008"/>
            <a:ext cx="3018240" cy="1477328"/>
          </a:xfrm>
          <a:prstGeom prst="rect">
            <a:avLst/>
          </a:prstGeom>
          <a:noFill/>
        </p:spPr>
        <p:txBody>
          <a:bodyPr wrap="square" rtlCol="0">
            <a:spAutoFit/>
          </a:bodyPr>
          <a:lstStyle/>
          <a:p>
            <a:r>
              <a:rPr lang="en-US" sz="1500" dirty="0">
                <a:latin typeface="HCLTech Roobert" pitchFamily="2" charset="77"/>
                <a:cs typeface="HCLTech Roobert" pitchFamily="2" charset="77"/>
              </a:rPr>
              <a:t>As the new dashboard opens</a:t>
            </a:r>
          </a:p>
          <a:p>
            <a:r>
              <a:rPr lang="en-US" sz="1500" dirty="0">
                <a:latin typeface="HCLTech Roobert" pitchFamily="2" charset="77"/>
                <a:cs typeface="HCLTech Roobert" pitchFamily="2" charset="77"/>
              </a:rPr>
              <a:t>up, go to Member UAN/Online Services (in the ‘Services’ section). You can also go directly to the EPFO Member Portal/e-SEWA Portal.</a:t>
            </a:r>
          </a:p>
        </p:txBody>
      </p:sp>
      <p:pic>
        <p:nvPicPr>
          <p:cNvPr id="10" name="Picture 9">
            <a:extLst>
              <a:ext uri="{FF2B5EF4-FFF2-40B4-BE49-F238E27FC236}">
                <a16:creationId xmlns:a16="http://schemas.microsoft.com/office/drawing/2014/main" id="{CDB97991-8BDF-DD4F-8056-5F49BA9775DE}"/>
              </a:ext>
            </a:extLst>
          </p:cNvPr>
          <p:cNvPicPr>
            <a:picLocks noChangeAspect="1"/>
          </p:cNvPicPr>
          <p:nvPr/>
        </p:nvPicPr>
        <p:blipFill>
          <a:blip r:embed="rId2"/>
          <a:stretch>
            <a:fillRect/>
          </a:stretch>
        </p:blipFill>
        <p:spPr>
          <a:xfrm rot="10800000">
            <a:off x="8404551" y="1733641"/>
            <a:ext cx="289942" cy="215203"/>
          </a:xfrm>
          <a:prstGeom prst="rect">
            <a:avLst/>
          </a:prstGeom>
        </p:spPr>
      </p:pic>
      <p:sp>
        <p:nvSpPr>
          <p:cNvPr id="12" name="TextBox 11">
            <a:extLst>
              <a:ext uri="{FF2B5EF4-FFF2-40B4-BE49-F238E27FC236}">
                <a16:creationId xmlns:a16="http://schemas.microsoft.com/office/drawing/2014/main" id="{46DEA62C-08F2-EB47-A7F3-82594FA2BD53}"/>
              </a:ext>
            </a:extLst>
          </p:cNvPr>
          <p:cNvSpPr txBox="1"/>
          <p:nvPr/>
        </p:nvSpPr>
        <p:spPr>
          <a:xfrm>
            <a:off x="8883730" y="1490008"/>
            <a:ext cx="2986087" cy="1938992"/>
          </a:xfrm>
          <a:prstGeom prst="rect">
            <a:avLst/>
          </a:prstGeom>
          <a:noFill/>
        </p:spPr>
        <p:txBody>
          <a:bodyPr wrap="square" rtlCol="0">
            <a:spAutoFit/>
          </a:bodyPr>
          <a:lstStyle/>
          <a:p>
            <a:r>
              <a:rPr lang="en-US" sz="1500" dirty="0">
                <a:latin typeface="HCLTech Roobert" pitchFamily="2" charset="77"/>
                <a:cs typeface="HCLTech Roobert" pitchFamily="2" charset="77"/>
              </a:rPr>
              <a:t>Now login using UAN which is possible if you have an activated UAN (Universal Account Number). Below the ‘login’ section, there’s also an option to activate UAN. In case you have not activated it, click on ‘Activate UAN’</a:t>
            </a:r>
          </a:p>
        </p:txBody>
      </p:sp>
      <p:pic>
        <p:nvPicPr>
          <p:cNvPr id="16" name="Content Placeholder 4" descr="A screenshot of a computer&#10;&#10;Description automatically generated">
            <a:extLst>
              <a:ext uri="{FF2B5EF4-FFF2-40B4-BE49-F238E27FC236}">
                <a16:creationId xmlns:a16="http://schemas.microsoft.com/office/drawing/2014/main" id="{32B5C4DB-8037-D148-AE6E-B3D4AAA27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789" y="3890665"/>
            <a:ext cx="2916408" cy="22251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7" name="Picture 16" descr="A screenshot of a service&#10;&#10;Description automatically generated">
            <a:extLst>
              <a:ext uri="{FF2B5EF4-FFF2-40B4-BE49-F238E27FC236}">
                <a16:creationId xmlns:a16="http://schemas.microsoft.com/office/drawing/2014/main" id="{4B814E91-717E-1845-8890-EFDED1D0C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008" y="3890665"/>
            <a:ext cx="2916408" cy="22251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8" name="Picture 17" descr="A screenshot of a login screen&#10;&#10;Description automatically generated">
            <a:extLst>
              <a:ext uri="{FF2B5EF4-FFF2-40B4-BE49-F238E27FC236}">
                <a16:creationId xmlns:a16="http://schemas.microsoft.com/office/drawing/2014/main" id="{B3D87D10-4477-D647-A2ED-CE807BF38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0316" y="3890665"/>
            <a:ext cx="3069907" cy="22251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extBox 1">
            <a:extLst>
              <a:ext uri="{FF2B5EF4-FFF2-40B4-BE49-F238E27FC236}">
                <a16:creationId xmlns:a16="http://schemas.microsoft.com/office/drawing/2014/main" id="{E2106BF2-2B33-BA74-76A9-F72EAD19CA1C}"/>
              </a:ext>
            </a:extLst>
          </p:cNvPr>
          <p:cNvSpPr txBox="1"/>
          <p:nvPr/>
        </p:nvSpPr>
        <p:spPr>
          <a:xfrm>
            <a:off x="81280" y="1490008"/>
            <a:ext cx="2401037" cy="1477328"/>
          </a:xfrm>
          <a:prstGeom prst="rect">
            <a:avLst/>
          </a:prstGeom>
          <a:noFill/>
        </p:spPr>
        <p:txBody>
          <a:bodyPr wrap="square" rtlCol="0">
            <a:spAutoFit/>
          </a:bodyPr>
          <a:lstStyle/>
          <a:p>
            <a:r>
              <a:rPr lang="en-US" sz="1500" dirty="0">
                <a:latin typeface="HCLTech Roobert" pitchFamily="2" charset="77"/>
                <a:cs typeface="HCLTech Roobert" pitchFamily="2" charset="77"/>
              </a:rPr>
              <a:t>Go to the </a:t>
            </a:r>
            <a:r>
              <a:rPr lang="en-US" sz="1500" dirty="0">
                <a:latin typeface="HCLTech Roobert" pitchFamily="2" charset="77"/>
                <a:cs typeface="HCLTech Roobert" pitchFamily="2" charset="77"/>
                <a:hlinkClick r:id="" action="ppaction://noaction">
                  <a:extLst>
                    <a:ext uri="{A12FA001-AC4F-418D-AE19-62706E023703}">
                      <ahyp:hlinkClr xmlns:ahyp="http://schemas.microsoft.com/office/drawing/2018/hyperlinkcolor" val="tx"/>
                    </a:ext>
                  </a:extLst>
                </a:hlinkClick>
              </a:rPr>
              <a:t>EPFO</a:t>
            </a:r>
          </a:p>
          <a:p>
            <a:r>
              <a:rPr lang="en-US" sz="1500" dirty="0">
                <a:latin typeface="HCLTech Roobert" pitchFamily="2" charset="77"/>
                <a:cs typeface="HCLTech Roobert" pitchFamily="2" charset="77"/>
                <a:hlinkClick r:id="" action="ppaction://noaction">
                  <a:extLst>
                    <a:ext uri="{A12FA001-AC4F-418D-AE19-62706E023703}">
                      <ahyp:hlinkClr xmlns:ahyp="http://schemas.microsoft.com/office/drawing/2018/hyperlinkcolor" val="tx"/>
                    </a:ext>
                  </a:extLst>
                </a:hlinkClick>
              </a:rPr>
              <a:t>Unified Login </a:t>
            </a:r>
            <a:r>
              <a:rPr lang="en-US" sz="1500" dirty="0">
                <a:latin typeface="HCLTech Roobert" pitchFamily="2" charset="77"/>
                <a:cs typeface="HCLTech Roobert" pitchFamily="2" charset="77"/>
                <a:hlinkClick r:id="rId6">
                  <a:extLst>
                    <a:ext uri="{A12FA001-AC4F-418D-AE19-62706E023703}">
                      <ahyp:hlinkClr xmlns:ahyp="http://schemas.microsoft.com/office/drawing/2018/hyperlinkcolor" val="tx"/>
                    </a:ext>
                  </a:extLst>
                </a:hlinkClick>
              </a:rPr>
              <a:t>portal</a:t>
            </a:r>
            <a:r>
              <a:rPr lang="en-US" sz="1500" dirty="0">
                <a:latin typeface="HCLTech Roobert" pitchFamily="2" charset="77"/>
                <a:cs typeface="HCLTech Roobert" pitchFamily="2" charset="77"/>
              </a:rPr>
              <a:t> / open below Link </a:t>
            </a:r>
            <a:r>
              <a:rPr lang="en-US" sz="1500" b="1" u="sng" dirty="0">
                <a:solidFill>
                  <a:schemeClr val="accent5">
                    <a:lumMod val="75000"/>
                  </a:schemeClr>
                </a:solidFill>
                <a:latin typeface="HCLTech Roobert" pitchFamily="2" charset="77"/>
                <a:cs typeface="HCLTech Roobert" pitchFamily="2" charset="77"/>
              </a:rPr>
              <a:t>https://unifiedportal-mem.epfindia.gov.in/memberinterface/</a:t>
            </a:r>
          </a:p>
        </p:txBody>
      </p:sp>
    </p:spTree>
    <p:extLst>
      <p:ext uri="{BB962C8B-B14F-4D97-AF65-F5344CB8AC3E}">
        <p14:creationId xmlns:p14="http://schemas.microsoft.com/office/powerpoint/2010/main" val="1166300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11814B6-63FD-579B-D4DF-AD3E587FAA0A}"/>
              </a:ext>
            </a:extLst>
          </p:cNvPr>
          <p:cNvSpPr/>
          <p:nvPr/>
        </p:nvSpPr>
        <p:spPr>
          <a:xfrm>
            <a:off x="6391790" y="3993824"/>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Online Application for Pension </a:t>
            </a:r>
          </a:p>
        </p:txBody>
      </p:sp>
      <p:sp>
        <p:nvSpPr>
          <p:cNvPr id="10" name="TextBox 9">
            <a:extLst>
              <a:ext uri="{FF2B5EF4-FFF2-40B4-BE49-F238E27FC236}">
                <a16:creationId xmlns:a16="http://schemas.microsoft.com/office/drawing/2014/main" id="{B0B3333C-804C-2E9C-B0FE-19F0F7C1750D}"/>
              </a:ext>
            </a:extLst>
          </p:cNvPr>
          <p:cNvSpPr txBox="1"/>
          <p:nvPr/>
        </p:nvSpPr>
        <p:spPr>
          <a:xfrm>
            <a:off x="801768" y="1596447"/>
            <a:ext cx="4200898" cy="553998"/>
          </a:xfrm>
          <a:prstGeom prst="rect">
            <a:avLst/>
          </a:prstGeom>
          <a:noFill/>
        </p:spPr>
        <p:txBody>
          <a:bodyPr wrap="square" rtlCol="0">
            <a:spAutoFit/>
          </a:bodyPr>
          <a:lstStyle/>
          <a:p>
            <a:r>
              <a:rPr lang="en-US" sz="1500" dirty="0">
                <a:latin typeface="HCLTech Roobert" pitchFamily="2" charset="77"/>
                <a:cs typeface="HCLTech Roobert" pitchFamily="2" charset="77"/>
              </a:rPr>
              <a:t>Post login, click on CLAIM (FORM-31, 19, 10C &amp; 10D)</a:t>
            </a:r>
          </a:p>
        </p:txBody>
      </p:sp>
      <p:sp>
        <p:nvSpPr>
          <p:cNvPr id="13" name="Oval 12">
            <a:extLst>
              <a:ext uri="{FF2B5EF4-FFF2-40B4-BE49-F238E27FC236}">
                <a16:creationId xmlns:a16="http://schemas.microsoft.com/office/drawing/2014/main" id="{3B85ACF1-9A1E-DC3A-6D96-F4C69E71C163}"/>
              </a:ext>
            </a:extLst>
          </p:cNvPr>
          <p:cNvSpPr/>
          <p:nvPr/>
        </p:nvSpPr>
        <p:spPr>
          <a:xfrm>
            <a:off x="219325" y="1639184"/>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3C3D7A-740F-D081-48EA-979EA9F9D7C8}"/>
              </a:ext>
            </a:extLst>
          </p:cNvPr>
          <p:cNvPicPr>
            <a:picLocks noChangeAspect="1"/>
          </p:cNvPicPr>
          <p:nvPr/>
        </p:nvPicPr>
        <p:blipFill>
          <a:blip r:embed="rId3"/>
          <a:stretch>
            <a:fillRect/>
          </a:stretch>
        </p:blipFill>
        <p:spPr>
          <a:xfrm rot="10800000">
            <a:off x="323730" y="1780958"/>
            <a:ext cx="289942" cy="215203"/>
          </a:xfrm>
          <a:prstGeom prst="rect">
            <a:avLst/>
          </a:prstGeom>
        </p:spPr>
      </p:pic>
      <p:sp>
        <p:nvSpPr>
          <p:cNvPr id="17" name="TextBox 16">
            <a:extLst>
              <a:ext uri="{FF2B5EF4-FFF2-40B4-BE49-F238E27FC236}">
                <a16:creationId xmlns:a16="http://schemas.microsoft.com/office/drawing/2014/main" id="{BAE66594-9A76-253E-F2BA-911A1296E2FB}"/>
              </a:ext>
            </a:extLst>
          </p:cNvPr>
          <p:cNvSpPr txBox="1"/>
          <p:nvPr/>
        </p:nvSpPr>
        <p:spPr>
          <a:xfrm>
            <a:off x="7191683" y="4100161"/>
            <a:ext cx="4200898" cy="338554"/>
          </a:xfrm>
          <a:prstGeom prst="rect">
            <a:avLst/>
          </a:prstGeom>
          <a:noFill/>
        </p:spPr>
        <p:txBody>
          <a:bodyPr wrap="square" rtlCol="0">
            <a:spAutoFit/>
          </a:bodyPr>
          <a:lstStyle/>
          <a:p>
            <a:r>
              <a:rPr lang="en-US" sz="1600" dirty="0">
                <a:latin typeface="HCLTech Roobert" pitchFamily="2" charset="77"/>
                <a:cs typeface="HCLTech Roobert" pitchFamily="2" charset="77"/>
              </a:rPr>
              <a:t>Enter Bank account details</a:t>
            </a:r>
          </a:p>
        </p:txBody>
      </p:sp>
      <p:pic>
        <p:nvPicPr>
          <p:cNvPr id="18" name="Picture 17">
            <a:extLst>
              <a:ext uri="{FF2B5EF4-FFF2-40B4-BE49-F238E27FC236}">
                <a16:creationId xmlns:a16="http://schemas.microsoft.com/office/drawing/2014/main" id="{CCF07D9F-5A96-1AFA-A31D-F99AF218BDF2}"/>
              </a:ext>
            </a:extLst>
          </p:cNvPr>
          <p:cNvPicPr>
            <a:picLocks noChangeAspect="1"/>
          </p:cNvPicPr>
          <p:nvPr/>
        </p:nvPicPr>
        <p:blipFill>
          <a:blip r:embed="rId3"/>
          <a:stretch>
            <a:fillRect/>
          </a:stretch>
        </p:blipFill>
        <p:spPr>
          <a:xfrm>
            <a:off x="6496195" y="4137982"/>
            <a:ext cx="289942" cy="215203"/>
          </a:xfrm>
          <a:prstGeom prst="rect">
            <a:avLst/>
          </a:prstGeom>
        </p:spPr>
      </p:pic>
      <p:pic>
        <p:nvPicPr>
          <p:cNvPr id="4" name="Picture 3">
            <a:extLst>
              <a:ext uri="{FF2B5EF4-FFF2-40B4-BE49-F238E27FC236}">
                <a16:creationId xmlns:a16="http://schemas.microsoft.com/office/drawing/2014/main" id="{97325BE0-7E7D-B5AB-8760-4540DF37BC97}"/>
              </a:ext>
            </a:extLst>
          </p:cNvPr>
          <p:cNvPicPr>
            <a:picLocks noChangeAspect="1"/>
          </p:cNvPicPr>
          <p:nvPr/>
        </p:nvPicPr>
        <p:blipFill>
          <a:blip r:embed="rId4"/>
          <a:stretch>
            <a:fillRect/>
          </a:stretch>
        </p:blipFill>
        <p:spPr>
          <a:xfrm>
            <a:off x="5182961" y="1296711"/>
            <a:ext cx="6105524" cy="1675067"/>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pic>
        <p:nvPicPr>
          <p:cNvPr id="6" name="Picture 5" descr="A screenshot of a computer&#10;&#10;Description automatically generated">
            <a:extLst>
              <a:ext uri="{FF2B5EF4-FFF2-40B4-BE49-F238E27FC236}">
                <a16:creationId xmlns:a16="http://schemas.microsoft.com/office/drawing/2014/main" id="{53ABCD47-0444-7D70-9D22-2C3AEFCA3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501" y="3037115"/>
            <a:ext cx="5969307" cy="2730640"/>
          </a:xfrm>
          <a:prstGeom prst="rect">
            <a:avLst/>
          </a:prstGeom>
          <a:ln w="38100" cap="sq">
            <a:solidFill>
              <a:schemeClr val="accent2">
                <a:lumMod val="7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47319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Online Application for Pension </a:t>
            </a:r>
          </a:p>
        </p:txBody>
      </p:sp>
      <p:sp>
        <p:nvSpPr>
          <p:cNvPr id="10" name="TextBox 9">
            <a:extLst>
              <a:ext uri="{FF2B5EF4-FFF2-40B4-BE49-F238E27FC236}">
                <a16:creationId xmlns:a16="http://schemas.microsoft.com/office/drawing/2014/main" id="{B0B3333C-804C-2E9C-B0FE-19F0F7C1750D}"/>
              </a:ext>
            </a:extLst>
          </p:cNvPr>
          <p:cNvSpPr txBox="1"/>
          <p:nvPr/>
        </p:nvSpPr>
        <p:spPr>
          <a:xfrm>
            <a:off x="801768" y="1726976"/>
            <a:ext cx="4200898" cy="323165"/>
          </a:xfrm>
          <a:prstGeom prst="rect">
            <a:avLst/>
          </a:prstGeom>
          <a:noFill/>
        </p:spPr>
        <p:txBody>
          <a:bodyPr wrap="square" rtlCol="0">
            <a:spAutoFit/>
          </a:bodyPr>
          <a:lstStyle/>
          <a:p>
            <a:r>
              <a:rPr lang="en-US" sz="1500" dirty="0">
                <a:latin typeface="HCLTech Roobert" pitchFamily="2" charset="77"/>
                <a:cs typeface="HCLTech Roobert" pitchFamily="2" charset="77"/>
              </a:rPr>
              <a:t>Click on Only Pension Withdrawal, form 10C</a:t>
            </a:r>
          </a:p>
        </p:txBody>
      </p:sp>
      <p:sp>
        <p:nvSpPr>
          <p:cNvPr id="13" name="Oval 12">
            <a:extLst>
              <a:ext uri="{FF2B5EF4-FFF2-40B4-BE49-F238E27FC236}">
                <a16:creationId xmlns:a16="http://schemas.microsoft.com/office/drawing/2014/main" id="{3B85ACF1-9A1E-DC3A-6D96-F4C69E71C163}"/>
              </a:ext>
            </a:extLst>
          </p:cNvPr>
          <p:cNvSpPr/>
          <p:nvPr/>
        </p:nvSpPr>
        <p:spPr>
          <a:xfrm>
            <a:off x="219325" y="1639184"/>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3C3D7A-740F-D081-48EA-979EA9F9D7C8}"/>
              </a:ext>
            </a:extLst>
          </p:cNvPr>
          <p:cNvPicPr>
            <a:picLocks noChangeAspect="1"/>
          </p:cNvPicPr>
          <p:nvPr/>
        </p:nvPicPr>
        <p:blipFill>
          <a:blip r:embed="rId3"/>
          <a:stretch>
            <a:fillRect/>
          </a:stretch>
        </p:blipFill>
        <p:spPr>
          <a:xfrm rot="10800000">
            <a:off x="323730" y="1780958"/>
            <a:ext cx="289942" cy="21520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58D763F-EF6D-D049-A0D9-A900A3AE1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773" y="958723"/>
            <a:ext cx="5969307" cy="2470277"/>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pic>
        <p:nvPicPr>
          <p:cNvPr id="6" name="Picture 5" descr="A screenshot of a computer&#10;&#10;Description automatically generated">
            <a:extLst>
              <a:ext uri="{FF2B5EF4-FFF2-40B4-BE49-F238E27FC236}">
                <a16:creationId xmlns:a16="http://schemas.microsoft.com/office/drawing/2014/main" id="{710A7969-C8AE-4E73-608C-A8745A5077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701" y="3857492"/>
            <a:ext cx="6039160" cy="2546481"/>
          </a:xfrm>
          <a:prstGeom prst="rect">
            <a:avLst/>
          </a:prstGeom>
          <a:ln w="38100" cap="sq">
            <a:solidFill>
              <a:schemeClr val="accent5">
                <a:lumMod val="75000"/>
              </a:schemeClr>
            </a:solidFill>
            <a:prstDash val="solid"/>
            <a:miter lim="800000"/>
          </a:ln>
          <a:effectLst>
            <a:outerShdw blurRad="50800" dist="38100" dir="2700000" algn="tl" rotWithShape="0">
              <a:srgbClr val="000000">
                <a:alpha val="43000"/>
              </a:srgbClr>
            </a:outerShdw>
          </a:effectLst>
        </p:spPr>
      </p:pic>
      <p:sp>
        <p:nvSpPr>
          <p:cNvPr id="7" name="Oval 6">
            <a:extLst>
              <a:ext uri="{FF2B5EF4-FFF2-40B4-BE49-F238E27FC236}">
                <a16:creationId xmlns:a16="http://schemas.microsoft.com/office/drawing/2014/main" id="{08CB6409-1250-FEA3-212D-B2D3F9B895AC}"/>
              </a:ext>
            </a:extLst>
          </p:cNvPr>
          <p:cNvSpPr/>
          <p:nvPr/>
        </p:nvSpPr>
        <p:spPr>
          <a:xfrm>
            <a:off x="6507861" y="4649804"/>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A7ABAA-C3BC-EB63-09FA-D024AD4E18AC}"/>
              </a:ext>
            </a:extLst>
          </p:cNvPr>
          <p:cNvPicPr>
            <a:picLocks noChangeAspect="1"/>
          </p:cNvPicPr>
          <p:nvPr/>
        </p:nvPicPr>
        <p:blipFill>
          <a:blip r:embed="rId3"/>
          <a:stretch>
            <a:fillRect/>
          </a:stretch>
        </p:blipFill>
        <p:spPr>
          <a:xfrm>
            <a:off x="6612266" y="4793962"/>
            <a:ext cx="289942" cy="215203"/>
          </a:xfrm>
          <a:prstGeom prst="rect">
            <a:avLst/>
          </a:prstGeom>
        </p:spPr>
      </p:pic>
      <p:sp>
        <p:nvSpPr>
          <p:cNvPr id="9" name="TextBox 8">
            <a:extLst>
              <a:ext uri="{FF2B5EF4-FFF2-40B4-BE49-F238E27FC236}">
                <a16:creationId xmlns:a16="http://schemas.microsoft.com/office/drawing/2014/main" id="{71845B24-8972-7581-48E8-F882B3E0F8D0}"/>
              </a:ext>
            </a:extLst>
          </p:cNvPr>
          <p:cNvSpPr txBox="1"/>
          <p:nvPr/>
        </p:nvSpPr>
        <p:spPr>
          <a:xfrm>
            <a:off x="7111018" y="4690075"/>
            <a:ext cx="4200898" cy="553998"/>
          </a:xfrm>
          <a:prstGeom prst="rect">
            <a:avLst/>
          </a:prstGeom>
          <a:noFill/>
        </p:spPr>
        <p:txBody>
          <a:bodyPr wrap="square" rtlCol="0">
            <a:spAutoFit/>
          </a:bodyPr>
          <a:lstStyle/>
          <a:p>
            <a:r>
              <a:rPr lang="en-US" sz="1500" dirty="0">
                <a:latin typeface="HCLTech Roobert" pitchFamily="2" charset="77"/>
                <a:cs typeface="HCLTech Roobert" pitchFamily="2" charset="77"/>
              </a:rPr>
              <a:t>Upload Copy of cheque and verify OTP and then submit application form.</a:t>
            </a:r>
          </a:p>
        </p:txBody>
      </p:sp>
    </p:spTree>
    <p:extLst>
      <p:ext uri="{BB962C8B-B14F-4D97-AF65-F5344CB8AC3E}">
        <p14:creationId xmlns:p14="http://schemas.microsoft.com/office/powerpoint/2010/main" val="3637341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89F83816-64E6-32F4-D8E6-259A07716341}"/>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l="26" r="26"/>
          <a:stretch>
            <a:fillRect/>
          </a:stretch>
        </p:blipFill>
        <p:spPr/>
      </p:pic>
      <p:sp>
        <p:nvSpPr>
          <p:cNvPr id="5" name="Title 4">
            <a:extLst>
              <a:ext uri="{FF2B5EF4-FFF2-40B4-BE49-F238E27FC236}">
                <a16:creationId xmlns:a16="http://schemas.microsoft.com/office/drawing/2014/main" id="{9B46BD75-07FE-6340-E95B-B3500D835433}"/>
              </a:ext>
            </a:extLst>
          </p:cNvPr>
          <p:cNvSpPr>
            <a:spLocks noGrp="1"/>
          </p:cNvSpPr>
          <p:nvPr>
            <p:ph type="title"/>
          </p:nvPr>
        </p:nvSpPr>
        <p:spPr>
          <a:xfrm>
            <a:off x="788529" y="1756714"/>
            <a:ext cx="6895161" cy="1163764"/>
          </a:xfrm>
        </p:spPr>
        <p:txBody>
          <a:bodyPr>
            <a:normAutofit fontScale="90000"/>
          </a:bodyPr>
          <a:lstStyle/>
          <a:p>
            <a:pPr>
              <a:lnSpc>
                <a:spcPct val="120000"/>
              </a:lnSpc>
            </a:pPr>
            <a:r>
              <a:rPr lang="en-US" sz="4000" b="1" dirty="0">
                <a:latin typeface="HCLTech bold"/>
              </a:rPr>
              <a:t>Pension Benefits under Employees’ Pension Scheme (EPS)</a:t>
            </a:r>
            <a:endParaRPr lang="en-US" dirty="0"/>
          </a:p>
        </p:txBody>
      </p:sp>
      <p:sp>
        <p:nvSpPr>
          <p:cNvPr id="7" name="Text Placeholder 6">
            <a:extLst>
              <a:ext uri="{FF2B5EF4-FFF2-40B4-BE49-F238E27FC236}">
                <a16:creationId xmlns:a16="http://schemas.microsoft.com/office/drawing/2014/main" id="{1480424F-A9FC-90E2-BD1B-BC824C14F64C}"/>
              </a:ext>
            </a:extLst>
          </p:cNvPr>
          <p:cNvSpPr>
            <a:spLocks noGrp="1"/>
          </p:cNvSpPr>
          <p:nvPr>
            <p:ph type="body" sz="quarter" idx="51"/>
          </p:nvPr>
        </p:nvSpPr>
        <p:spPr>
          <a:xfrm>
            <a:off x="856645" y="4202170"/>
            <a:ext cx="5012299" cy="1611774"/>
          </a:xfrm>
        </p:spPr>
        <p:txBody>
          <a:bodyPr>
            <a:normAutofit/>
          </a:bodyPr>
          <a:lstStyle/>
          <a:p>
            <a:pPr>
              <a:lnSpc>
                <a:spcPct val="120000"/>
              </a:lnSpc>
              <a:spcBef>
                <a:spcPts val="0"/>
              </a:spcBef>
            </a:pPr>
            <a:r>
              <a:rPr lang="en-US" sz="1400" dirty="0">
                <a:latin typeface="HCLTech bold"/>
              </a:rPr>
              <a:t>Pension on Retirement at the Age of 58 Years</a:t>
            </a:r>
          </a:p>
          <a:p>
            <a:pPr>
              <a:lnSpc>
                <a:spcPct val="120000"/>
              </a:lnSpc>
              <a:spcBef>
                <a:spcPts val="0"/>
              </a:spcBef>
            </a:pPr>
            <a:r>
              <a:rPr lang="en-US" sz="1400" dirty="0">
                <a:latin typeface="HCLTech bold"/>
              </a:rPr>
              <a:t>Pension on Leaving Service before Becoming Eligible for Monthly Pension</a:t>
            </a:r>
          </a:p>
          <a:p>
            <a:pPr>
              <a:lnSpc>
                <a:spcPct val="120000"/>
              </a:lnSpc>
              <a:spcBef>
                <a:spcPts val="0"/>
              </a:spcBef>
            </a:pPr>
            <a:r>
              <a:rPr lang="en-US" sz="1400" dirty="0">
                <a:latin typeface="HCLTech bold"/>
              </a:rPr>
              <a:t>Pension on Total Disablement during the Service</a:t>
            </a:r>
          </a:p>
          <a:p>
            <a:pPr>
              <a:lnSpc>
                <a:spcPct val="120000"/>
              </a:lnSpc>
              <a:spcBef>
                <a:spcPts val="0"/>
              </a:spcBef>
            </a:pPr>
            <a:r>
              <a:rPr lang="en-US" sz="1400" dirty="0">
                <a:latin typeface="HCLTech bold"/>
              </a:rPr>
              <a:t>Pension for the Family on the Death of the Member</a:t>
            </a:r>
          </a:p>
        </p:txBody>
      </p:sp>
      <p:sp>
        <p:nvSpPr>
          <p:cNvPr id="12" name="Title 4">
            <a:extLst>
              <a:ext uri="{FF2B5EF4-FFF2-40B4-BE49-F238E27FC236}">
                <a16:creationId xmlns:a16="http://schemas.microsoft.com/office/drawing/2014/main" id="{E62AA6BA-4537-481A-A5EA-B7FB4497675E}"/>
              </a:ext>
            </a:extLst>
          </p:cNvPr>
          <p:cNvSpPr txBox="1">
            <a:spLocks/>
          </p:cNvSpPr>
          <p:nvPr/>
        </p:nvSpPr>
        <p:spPr>
          <a:xfrm>
            <a:off x="5770232" y="4175386"/>
            <a:ext cx="5472429" cy="442172"/>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4800" b="0" kern="1200">
                <a:solidFill>
                  <a:schemeClr val="bg1"/>
                </a:solidFill>
                <a:latin typeface="+mj-lt"/>
                <a:ea typeface="+mj-ea"/>
                <a:cs typeface="HCLTech Roobert Light" pitchFamily="50" charset="0"/>
              </a:defRPr>
            </a:lvl1pPr>
          </a:lstStyle>
          <a:p>
            <a:pPr>
              <a:spcBef>
                <a:spcPts val="1000"/>
              </a:spcBef>
              <a:spcAft>
                <a:spcPts val="1000"/>
              </a:spcAft>
            </a:pPr>
            <a:r>
              <a:rPr lang="en-US" sz="1700" b="1" dirty="0">
                <a:solidFill>
                  <a:schemeClr val="tx1">
                    <a:lumMod val="85000"/>
                    <a:lumOff val="15000"/>
                  </a:schemeClr>
                </a:solidFill>
                <a:latin typeface="HCLTech bold"/>
              </a:rPr>
              <a:t>A member’s family becomes eligible for the pension benefits </a:t>
            </a:r>
            <a:br>
              <a:rPr lang="en-US" sz="1700" dirty="0">
                <a:solidFill>
                  <a:srgbClr val="052F5F"/>
                </a:solidFill>
                <a:latin typeface="HCLTech bold"/>
              </a:rPr>
            </a:br>
            <a:endParaRPr lang="en-US" sz="1700" dirty="0">
              <a:latin typeface="HCLTech bold"/>
            </a:endParaRPr>
          </a:p>
        </p:txBody>
      </p:sp>
      <p:sp>
        <p:nvSpPr>
          <p:cNvPr id="8" name="Text Placeholder 6">
            <a:extLst>
              <a:ext uri="{FF2B5EF4-FFF2-40B4-BE49-F238E27FC236}">
                <a16:creationId xmlns:a16="http://schemas.microsoft.com/office/drawing/2014/main" id="{450D89B8-3F66-4D9A-9891-1A1D21ACFBCF}"/>
              </a:ext>
            </a:extLst>
          </p:cNvPr>
          <p:cNvSpPr txBox="1">
            <a:spLocks/>
          </p:cNvSpPr>
          <p:nvPr/>
        </p:nvSpPr>
        <p:spPr>
          <a:xfrm>
            <a:off x="5674303" y="4457174"/>
            <a:ext cx="5360796" cy="1210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Font typeface="Arial" panose="020B0604020202020204" pitchFamily="34" charset="0"/>
              <a:buChar char="•"/>
              <a:defRPr sz="1800" b="0" kern="1200">
                <a:solidFill>
                  <a:schemeClr val="tx1"/>
                </a:solidFill>
                <a:latin typeface="+mn-lt"/>
                <a:ea typeface="+mn-ea"/>
                <a:cs typeface="+mn-cs"/>
              </a:defRPr>
            </a:lvl1pPr>
            <a:lvl2pPr marL="180000" indent="-180000" algn="l" defTabSz="914400" rtl="0" eaLnBrk="1" latinLnBrk="0" hangingPunct="1">
              <a:lnSpc>
                <a:spcPct val="90000"/>
              </a:lnSpc>
              <a:spcBef>
                <a:spcPts val="500"/>
              </a:spcBef>
              <a:spcAft>
                <a:spcPts val="600"/>
              </a:spcAft>
              <a:buClr>
                <a:schemeClr val="accent3"/>
              </a:buClr>
              <a:buFont typeface="HCLTech Roobert Light" panose="020B0604020202020204" pitchFamily="34" charset="0"/>
              <a:buChar char="•"/>
              <a:defRPr sz="2400" kern="1200">
                <a:solidFill>
                  <a:schemeClr val="tx1"/>
                </a:solidFill>
                <a:latin typeface="+mn-lt"/>
                <a:ea typeface="+mn-ea"/>
                <a:cs typeface="+mn-cs"/>
              </a:defRPr>
            </a:lvl2pPr>
            <a:lvl3pPr marL="360000" indent="-228600" algn="l" defTabSz="914400" rtl="0" eaLnBrk="1" latinLnBrk="0" hangingPunct="1">
              <a:lnSpc>
                <a:spcPct val="90000"/>
              </a:lnSpc>
              <a:spcBef>
                <a:spcPts val="500"/>
              </a:spcBef>
              <a:buClr>
                <a:schemeClr val="accent3"/>
              </a:buClr>
              <a:buFont typeface="HCLTech Roobert Light" panose="020B0503030202060203" pitchFamily="34" charset="0"/>
              <a:buChar char="–"/>
              <a:defRPr sz="1600" kern="1200">
                <a:solidFill>
                  <a:schemeClr val="tx1"/>
                </a:solidFill>
                <a:latin typeface="+mn-lt"/>
                <a:ea typeface="+mn-ea"/>
                <a:cs typeface="+mn-cs"/>
              </a:defRPr>
            </a:lvl3pPr>
            <a:lvl4pPr marL="540000" indent="-228600" algn="l" defTabSz="914400" rtl="0" eaLnBrk="1" latinLnBrk="0" hangingPunct="1">
              <a:lnSpc>
                <a:spcPct val="90000"/>
              </a:lnSpc>
              <a:spcBef>
                <a:spcPts val="500"/>
              </a:spcBef>
              <a:buClrTx/>
              <a:buFont typeface="HCLTech Roobert Light"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spcAft>
                <a:spcPts val="0"/>
              </a:spcAft>
            </a:pPr>
            <a:r>
              <a:rPr lang="en-US" sz="1400" dirty="0"/>
              <a:t>In case of death of the member while in service and the employer has deposited funds in his EPS account for at least one month</a:t>
            </a:r>
          </a:p>
          <a:p>
            <a:pPr>
              <a:lnSpc>
                <a:spcPct val="120000"/>
              </a:lnSpc>
              <a:spcBef>
                <a:spcPts val="0"/>
              </a:spcBef>
              <a:spcAft>
                <a:spcPts val="0"/>
              </a:spcAft>
            </a:pPr>
            <a:r>
              <a:rPr lang="en-US" sz="1400" dirty="0"/>
              <a:t>In case of death of the member after the commencement of the monthly pension</a:t>
            </a:r>
          </a:p>
        </p:txBody>
      </p:sp>
      <p:cxnSp>
        <p:nvCxnSpPr>
          <p:cNvPr id="3" name="Straight Connector 2">
            <a:extLst>
              <a:ext uri="{FF2B5EF4-FFF2-40B4-BE49-F238E27FC236}">
                <a16:creationId xmlns:a16="http://schemas.microsoft.com/office/drawing/2014/main" id="{051125D0-4C6B-45FA-B3D4-6D5B835FEC57}"/>
              </a:ext>
            </a:extLst>
          </p:cNvPr>
          <p:cNvCxnSpPr/>
          <p:nvPr/>
        </p:nvCxnSpPr>
        <p:spPr>
          <a:xfrm>
            <a:off x="5486397" y="4243626"/>
            <a:ext cx="0" cy="117453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932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3A36183-50B6-7F46-972F-30DA9A8D3CFA}"/>
              </a:ext>
            </a:extLst>
          </p:cNvPr>
          <p:cNvSpPr/>
          <p:nvPr/>
        </p:nvSpPr>
        <p:spPr>
          <a:xfrm>
            <a:off x="161923" y="121049"/>
            <a:ext cx="11868153" cy="6615901"/>
          </a:xfrm>
          <a:prstGeom prst="roundRect">
            <a:avLst>
              <a:gd name="adj" fmla="val 403"/>
            </a:avLst>
          </a:prstGeom>
          <a:solidFill>
            <a:srgbClr val="594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C5C3E7-B40A-824F-B62B-D21D11FD6893}"/>
              </a:ext>
            </a:extLst>
          </p:cNvPr>
          <p:cNvSpPr txBox="1"/>
          <p:nvPr/>
        </p:nvSpPr>
        <p:spPr>
          <a:xfrm>
            <a:off x="272143" y="708191"/>
            <a:ext cx="11647714" cy="3785652"/>
          </a:xfrm>
          <a:prstGeom prst="rect">
            <a:avLst/>
          </a:prstGeom>
          <a:noFill/>
        </p:spPr>
        <p:txBody>
          <a:bodyPr wrap="square" rtlCol="0">
            <a:spAutoFit/>
          </a:bodyPr>
          <a:lstStyle/>
          <a:p>
            <a:endParaRPr lang="en-US" sz="6000" b="1" dirty="0">
              <a:solidFill>
                <a:schemeClr val="accent4"/>
              </a:solidFill>
              <a:latin typeface="HCLTech Roobert Medium" pitchFamily="2" charset="77"/>
              <a:cs typeface="HCLTech Roobert Medium" pitchFamily="2" charset="77"/>
            </a:endParaRPr>
          </a:p>
          <a:p>
            <a:r>
              <a:rPr lang="en-US" sz="6000" b="1" dirty="0">
                <a:solidFill>
                  <a:schemeClr val="accent4"/>
                </a:solidFill>
                <a:latin typeface="HCLTech Roobert Medium" pitchFamily="2" charset="77"/>
                <a:cs typeface="HCLTech Roobert Medium" pitchFamily="2" charset="77"/>
              </a:rPr>
              <a:t>Online Grievance &amp; Query Mgmt.</a:t>
            </a:r>
          </a:p>
          <a:p>
            <a:r>
              <a:rPr lang="en-US" sz="6000" b="1" dirty="0">
                <a:solidFill>
                  <a:schemeClr val="accent4"/>
                </a:solidFill>
                <a:latin typeface="HCLTech Roobert Medium" pitchFamily="2" charset="77"/>
                <a:cs typeface="HCLTech Roobert Medium" pitchFamily="2" charset="77"/>
              </a:rPr>
              <a:t>and </a:t>
            </a:r>
          </a:p>
          <a:p>
            <a:r>
              <a:rPr lang="en-US" sz="6000" b="1" dirty="0">
                <a:solidFill>
                  <a:schemeClr val="accent4"/>
                </a:solidFill>
                <a:latin typeface="HCLTech Roobert Medium" pitchFamily="2" charset="77"/>
                <a:cs typeface="HCLTech Roobert Medium" pitchFamily="2" charset="77"/>
              </a:rPr>
              <a:t>Voice Call helpdesk</a:t>
            </a:r>
            <a:endParaRPr lang="en-US" sz="6000" dirty="0">
              <a:solidFill>
                <a:schemeClr val="bg1"/>
              </a:solidFill>
              <a:latin typeface="HCLTech Roobert Medium" pitchFamily="2" charset="77"/>
              <a:cs typeface="HCLTech Roobert Medium" pitchFamily="2" charset="77"/>
            </a:endParaRPr>
          </a:p>
        </p:txBody>
      </p:sp>
    </p:spTree>
    <p:extLst>
      <p:ext uri="{BB962C8B-B14F-4D97-AF65-F5344CB8AC3E}">
        <p14:creationId xmlns:p14="http://schemas.microsoft.com/office/powerpoint/2010/main" val="949639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46">
            <a:extLst>
              <a:ext uri="{FF2B5EF4-FFF2-40B4-BE49-F238E27FC236}">
                <a16:creationId xmlns:a16="http://schemas.microsoft.com/office/drawing/2014/main" id="{D6DF5F0C-E71D-AB15-70DB-1A1F9510E1D3}"/>
              </a:ext>
            </a:extLst>
          </p:cNvPr>
          <p:cNvSpPr/>
          <p:nvPr/>
        </p:nvSpPr>
        <p:spPr>
          <a:xfrm>
            <a:off x="161923" y="121049"/>
            <a:ext cx="11868153" cy="6615901"/>
          </a:xfrm>
          <a:prstGeom prst="roundRect">
            <a:avLst>
              <a:gd name="adj" fmla="val 403"/>
            </a:avLst>
          </a:prstGeom>
          <a:solidFill>
            <a:srgbClr val="ED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0875762"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Offboarding Login Procedure</a:t>
            </a:r>
          </a:p>
        </p:txBody>
      </p:sp>
      <p:sp>
        <p:nvSpPr>
          <p:cNvPr id="7" name="TextBox 6">
            <a:extLst>
              <a:ext uri="{FF2B5EF4-FFF2-40B4-BE49-F238E27FC236}">
                <a16:creationId xmlns:a16="http://schemas.microsoft.com/office/drawing/2014/main" id="{C09518E0-64C6-2E62-BA8F-776043F08971}"/>
              </a:ext>
            </a:extLst>
          </p:cNvPr>
          <p:cNvSpPr txBox="1"/>
          <p:nvPr/>
        </p:nvSpPr>
        <p:spPr>
          <a:xfrm>
            <a:off x="185056" y="1025237"/>
            <a:ext cx="11625944" cy="800219"/>
          </a:xfrm>
          <a:prstGeom prst="rect">
            <a:avLst/>
          </a:prstGeom>
          <a:noFill/>
        </p:spPr>
        <p:txBody>
          <a:bodyPr wrap="square">
            <a:spAutoFit/>
          </a:bodyP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800" b="1" dirty="0">
                <a:solidFill>
                  <a:schemeClr val="tx1"/>
                </a:solidFill>
                <a:latin typeface="HCLTech Roobert" panose="020B0504030202060203" pitchFamily="34" charset="0"/>
                <a:cs typeface="HCLTech Roobert" panose="020B0504030202060203" pitchFamily="34" charset="0"/>
              </a:rPr>
              <a:t>Step 1</a:t>
            </a:r>
            <a:r>
              <a:rPr lang="en-US" sz="1800" dirty="0">
                <a:solidFill>
                  <a:schemeClr val="tx1"/>
                </a:solidFill>
                <a:latin typeface="HCLTech Roobert" panose="020B0504030202060203" pitchFamily="34" charset="0"/>
                <a:cs typeface="HCLTech Roobert" panose="020B0504030202060203" pitchFamily="34" charset="0"/>
              </a:rPr>
              <a:t>: </a:t>
            </a:r>
            <a:r>
              <a:rPr lang="en-US" sz="1800" b="0" dirty="0">
                <a:solidFill>
                  <a:schemeClr val="tx1"/>
                </a:solidFill>
                <a:latin typeface="HCLTech Roobert" panose="020B0504030202060203" pitchFamily="34" charset="0"/>
                <a:cs typeface="HCLTech Roobert" panose="020B0504030202060203" pitchFamily="34" charset="0"/>
              </a:rPr>
              <a:t>Please </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visit separation portal through this link</a:t>
            </a:r>
            <a:r>
              <a:rPr lang="en-US" sz="1800" b="1" u="none" kern="1200" baseline="0" dirty="0">
                <a:solidFill>
                  <a:schemeClr val="tx1"/>
                </a:solidFill>
                <a:effectLst/>
                <a:latin typeface="HCLTech Roobert" panose="020B0504030202060203" pitchFamily="34" charset="0"/>
                <a:cs typeface="HCLTech Roobert" panose="020B0504030202060203" pitchFamily="34" charset="0"/>
              </a:rPr>
              <a:t> </a:t>
            </a:r>
            <a:r>
              <a:rPr lang="en-US" sz="1800" b="1" u="sng" kern="1200" baseline="0" dirty="0">
                <a:solidFill>
                  <a:srgbClr val="00B0F0"/>
                </a:solidFill>
                <a:effectLst/>
                <a:latin typeface="HCLTech Roobert" panose="020B0504030202060203" pitchFamily="34" charset="0"/>
                <a:cs typeface="HCLTech Roobert" panose="020B0504030202060203" pitchFamily="34" charset="0"/>
                <a:hlinkClick r:id="rId3">
                  <a:extLst>
                    <a:ext uri="{A12FA001-AC4F-418D-AE19-62706E023703}">
                      <ahyp:hlinkClr xmlns:ahyp="http://schemas.microsoft.com/office/drawing/2018/hyperlinkcolor" val="tx"/>
                    </a:ext>
                  </a:extLst>
                </a:hlinkClick>
              </a:rPr>
              <a:t>https://wf4.myhcl.com/MySeparation/Login/Ex-HCLitesLogin.aspx</a:t>
            </a:r>
            <a:r>
              <a:rPr lang="en-US" sz="1800" b="1" u="none" kern="1200" baseline="0" dirty="0">
                <a:solidFill>
                  <a:srgbClr val="00B0F0"/>
                </a:solidFill>
                <a:effectLst/>
                <a:latin typeface="HCLTech Roobert" panose="020B0504030202060203" pitchFamily="34" charset="0"/>
                <a:cs typeface="HCLTech Roobert" panose="020B0504030202060203" pitchFamily="34" charset="0"/>
              </a:rPr>
              <a:t>.</a:t>
            </a:r>
            <a:r>
              <a:rPr lang="en-US" sz="1800" b="1" u="none" kern="1200" baseline="0" dirty="0">
                <a:solidFill>
                  <a:schemeClr val="tx1"/>
                </a:solidFill>
                <a:effectLst/>
                <a:latin typeface="HCLTech Roobert" panose="020B0504030202060203" pitchFamily="34" charset="0"/>
                <a:cs typeface="HCLTech Roobert" panose="020B0504030202060203" pitchFamily="34" charset="0"/>
              </a:rPr>
              <a:t> </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(Separation portal will open as provided below in screenshot)</a:t>
            </a:r>
          </a:p>
        </p:txBody>
      </p:sp>
      <p:pic>
        <p:nvPicPr>
          <p:cNvPr id="8" name="Picture 7">
            <a:extLst>
              <a:ext uri="{FF2B5EF4-FFF2-40B4-BE49-F238E27FC236}">
                <a16:creationId xmlns:a16="http://schemas.microsoft.com/office/drawing/2014/main" id="{7BE78EA8-4AF3-B32D-E99D-959DE100F366}"/>
              </a:ext>
            </a:extLst>
          </p:cNvPr>
          <p:cNvPicPr>
            <a:picLocks noChangeAspect="1"/>
          </p:cNvPicPr>
          <p:nvPr/>
        </p:nvPicPr>
        <p:blipFill>
          <a:blip r:embed="rId4"/>
          <a:stretch>
            <a:fillRect/>
          </a:stretch>
        </p:blipFill>
        <p:spPr>
          <a:xfrm>
            <a:off x="4198736" y="1824712"/>
            <a:ext cx="4752528"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E0645E6-A1E8-D5C1-323B-E912530A9EB9}"/>
              </a:ext>
            </a:extLst>
          </p:cNvPr>
          <p:cNvSpPr txBox="1"/>
          <p:nvPr/>
        </p:nvSpPr>
        <p:spPr>
          <a:xfrm>
            <a:off x="854061" y="6059842"/>
            <a:ext cx="11729824" cy="677108"/>
          </a:xfrm>
          <a:prstGeom prst="rect">
            <a:avLst/>
          </a:prstGeom>
          <a:noFill/>
        </p:spPr>
        <p:txBody>
          <a:bodyPr wrap="square">
            <a:spAutoFit/>
          </a:bodyPr>
          <a:lstStyle/>
          <a:p>
            <a:pPr fontAlgn="base">
              <a:spcBef>
                <a:spcPct val="0"/>
              </a:spcBef>
              <a:spcAft>
                <a:spcPct val="0"/>
              </a:spcAft>
              <a:defRPr/>
            </a:pPr>
            <a:r>
              <a:rPr lang="en-US" sz="1600" b="1" u="none" kern="1200" baseline="0" dirty="0">
                <a:solidFill>
                  <a:schemeClr val="tx1"/>
                </a:solidFill>
                <a:effectLst/>
                <a:latin typeface="HCLTech Roobert" panose="020B0504030202060203" pitchFamily="34" charset="0"/>
                <a:cs typeface="HCLTech Roobert" panose="020B0504030202060203" pitchFamily="34" charset="0"/>
              </a:rPr>
              <a:t>Challenge in login to the portal, please send an email @ </a:t>
            </a:r>
            <a:r>
              <a:rPr lang="en-US" sz="1600" b="1" u="sng" kern="1200" baseline="0" dirty="0">
                <a:solidFill>
                  <a:schemeClr val="accent5">
                    <a:lumMod val="50000"/>
                  </a:schemeClr>
                </a:solidFill>
                <a:effectLst/>
                <a:latin typeface="HCLTech Roobert" panose="020B0504030202060203" pitchFamily="34" charset="0"/>
                <a:cs typeface="HCLTech Roobert" panose="020B0504030202060203" pitchFamily="34" charset="0"/>
              </a:rPr>
              <a:t>portal.login.issue@hcl.com</a:t>
            </a:r>
            <a:r>
              <a:rPr lang="en-US" sz="1600" b="1" u="none" kern="1200" baseline="0" dirty="0">
                <a:solidFill>
                  <a:schemeClr val="tx1"/>
                </a:solidFill>
                <a:effectLst/>
                <a:latin typeface="HCLTech Roobert" panose="020B0504030202060203" pitchFamily="34" charset="0"/>
                <a:cs typeface="HCLTech Roobert" panose="020B0504030202060203" pitchFamily="34" charset="0"/>
              </a:rPr>
              <a:t> along with error screenshot. </a:t>
            </a:r>
            <a:endParaRPr lang="en-US" sz="1400" b="1" dirty="0">
              <a:solidFill>
                <a:schemeClr val="tx1"/>
              </a:solidFill>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endParaRPr lang="en-US" sz="1050" dirty="0">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endParaRPr lang="en-US" sz="1050" b="0" u="none" kern="1200" baseline="0" dirty="0">
              <a:solidFill>
                <a:schemeClr val="tx1"/>
              </a:solidFill>
              <a:effectLst/>
              <a:latin typeface="HCLTech Roobert" panose="020B0504030202060203" pitchFamily="34" charset="0"/>
              <a:cs typeface="HCLTech Roobert" panose="020B0504030202060203" pitchFamily="34" charset="0"/>
            </a:endParaRPr>
          </a:p>
        </p:txBody>
      </p:sp>
      <p:sp>
        <p:nvSpPr>
          <p:cNvPr id="13" name="Rectangle: Rounded Corners 12">
            <a:extLst>
              <a:ext uri="{FF2B5EF4-FFF2-40B4-BE49-F238E27FC236}">
                <a16:creationId xmlns:a16="http://schemas.microsoft.com/office/drawing/2014/main" id="{745517B8-5E73-CCE7-2431-4FE790F4B6E5}"/>
              </a:ext>
            </a:extLst>
          </p:cNvPr>
          <p:cNvSpPr/>
          <p:nvPr/>
        </p:nvSpPr>
        <p:spPr>
          <a:xfrm>
            <a:off x="854061" y="3788552"/>
            <a:ext cx="5061858" cy="1932959"/>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400" b="1" u="none" kern="1200" baseline="0" dirty="0">
                <a:solidFill>
                  <a:schemeClr val="tx1"/>
                </a:solidFill>
                <a:effectLst/>
                <a:latin typeface="HCLTech Roobert" panose="020B0504030202060203" pitchFamily="34" charset="0"/>
                <a:cs typeface="HCLTech Roobert" panose="020B0504030202060203" pitchFamily="34" charset="0"/>
              </a:rPr>
              <a:t>Login Id /Password</a:t>
            </a:r>
            <a:r>
              <a:rPr lang="en-US" sz="1400" b="1" u="none" kern="1200" baseline="0" dirty="0">
                <a:solidFill>
                  <a:schemeClr val="tx1"/>
                </a:solidFill>
                <a:effectLst/>
                <a:latin typeface="HCLTech Roobert" panose="020B0504030202060203" pitchFamily="34" charset="0"/>
                <a:cs typeface="HCLTech Roobert" panose="020B0504030202060203" pitchFamily="34" charset="0"/>
              </a:rPr>
              <a:t> : </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Please enter your </a:t>
            </a:r>
            <a:r>
              <a:rPr lang="en-US" sz="1400" b="1" u="sng" kern="1200" baseline="0" dirty="0">
                <a:solidFill>
                  <a:schemeClr val="tx1"/>
                </a:solidFill>
                <a:effectLst/>
                <a:latin typeface="HCLTech Roobert" panose="020B0504030202060203" pitchFamily="34" charset="0"/>
                <a:cs typeface="HCLTech Roobert" panose="020B0504030202060203" pitchFamily="34" charset="0"/>
              </a:rPr>
              <a:t>SAP id</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 and </a:t>
            </a:r>
            <a:r>
              <a:rPr lang="en-US" sz="1400" b="1" u="none" kern="1200" baseline="0" dirty="0">
                <a:solidFill>
                  <a:schemeClr val="tx1"/>
                </a:solidFill>
                <a:effectLst/>
                <a:latin typeface="HCLTech Roobert" panose="020B0504030202060203" pitchFamily="34" charset="0"/>
                <a:cs typeface="HCLTech Roobert" panose="020B0504030202060203" pitchFamily="34" charset="0"/>
              </a:rPr>
              <a:t>password</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 an </a:t>
            </a:r>
            <a:r>
              <a:rPr lang="en-US" sz="1400" b="1" u="sng" kern="1200" baseline="0" dirty="0">
                <a:solidFill>
                  <a:schemeClr val="tx1"/>
                </a:solidFill>
                <a:effectLst/>
                <a:latin typeface="HCLTech Roobert" panose="020B0504030202060203" pitchFamily="34" charset="0"/>
                <a:cs typeface="HCLTech Roobert" panose="020B0504030202060203" pitchFamily="34" charset="0"/>
              </a:rPr>
              <a:t>OTP</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 will be triggered to  the </a:t>
            </a:r>
            <a:r>
              <a:rPr lang="en-US" sz="1400" b="1" u="sng" kern="1200" baseline="0" dirty="0">
                <a:solidFill>
                  <a:schemeClr val="tx1"/>
                </a:solidFill>
                <a:effectLst/>
                <a:latin typeface="HCLTech Roobert" panose="020B0504030202060203" pitchFamily="34" charset="0"/>
                <a:cs typeface="HCLTech Roobert" panose="020B0504030202060203" pitchFamily="34" charset="0"/>
              </a:rPr>
              <a:t>Personal Email Id</a:t>
            </a:r>
            <a:r>
              <a:rPr lang="en-US" sz="1400" b="1" u="none" kern="1200" baseline="0" dirty="0">
                <a:solidFill>
                  <a:schemeClr val="tx1"/>
                </a:solidFill>
                <a:effectLst/>
                <a:latin typeface="HCLTech Roobert" panose="020B0504030202060203" pitchFamily="34" charset="0"/>
                <a:cs typeface="HCLTech Roobert" panose="020B0504030202060203" pitchFamily="34" charset="0"/>
              </a:rPr>
              <a:t> (</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OTP is valid for 10 minutes only). Please check spam folder in case OTP is not received in the INBOX.</a:t>
            </a:r>
          </a:p>
        </p:txBody>
      </p:sp>
      <p:sp>
        <p:nvSpPr>
          <p:cNvPr id="15" name="Rectangle: Rounded Corners 14">
            <a:extLst>
              <a:ext uri="{FF2B5EF4-FFF2-40B4-BE49-F238E27FC236}">
                <a16:creationId xmlns:a16="http://schemas.microsoft.com/office/drawing/2014/main" id="{60DE7DC3-2044-D2F4-006B-E011E780BE73}"/>
              </a:ext>
            </a:extLst>
          </p:cNvPr>
          <p:cNvSpPr/>
          <p:nvPr/>
        </p:nvSpPr>
        <p:spPr>
          <a:xfrm>
            <a:off x="6442068" y="3821533"/>
            <a:ext cx="5061858" cy="193295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400" b="1" u="none" kern="1200" baseline="0" dirty="0">
                <a:solidFill>
                  <a:schemeClr val="tx1"/>
                </a:solidFill>
                <a:effectLst/>
                <a:latin typeface="HCLTech Roobert" panose="020B0504030202060203" pitchFamily="34" charset="0"/>
                <a:cs typeface="HCLTech Roobert" panose="020B0504030202060203" pitchFamily="34" charset="0"/>
              </a:rPr>
              <a:t>Forgot Password</a:t>
            </a:r>
            <a:r>
              <a:rPr lang="en-US" sz="1200" b="1" u="none" kern="1200" baseline="0" dirty="0">
                <a:solidFill>
                  <a:schemeClr val="tx1"/>
                </a:solidFill>
                <a:effectLst/>
                <a:latin typeface="HCLTech Roobert" panose="020B0504030202060203" pitchFamily="34" charset="0"/>
                <a:cs typeface="HCLTech Roobert" panose="020B0504030202060203" pitchFamily="34" charset="0"/>
              </a:rPr>
              <a:t> : </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Please enter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SAP id</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Employee id</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and click on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Get Details button</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and then enter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PAN No</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or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Date of Birth</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temporary password will be sent to the personal email id, this password will be valid only for 30 minutes. </a:t>
            </a:r>
            <a:r>
              <a:rPr lang="en-US" sz="1200" b="0" u="none" kern="1200" baseline="0" dirty="0">
                <a:solidFill>
                  <a:srgbClr val="FF0000"/>
                </a:solidFill>
                <a:effectLst/>
                <a:latin typeface="HCLTech Roobert" panose="020B0504030202060203" pitchFamily="34" charset="0"/>
                <a:cs typeface="HCLTech Roobert" panose="020B0504030202060203" pitchFamily="34" charset="0"/>
              </a:rPr>
              <a:t>Employee is requested to change his password using temporary password</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a:t>
            </a:r>
          </a:p>
          <a:p>
            <a:pPr marL="0" marR="0" lvl="0" indent="0" algn="l" defTabSz="914400" eaLnBrk="1" fontAlgn="base" latinLnBrk="0" hangingPunct="1">
              <a:lnSpc>
                <a:spcPct val="100000"/>
              </a:lnSpc>
              <a:spcBef>
                <a:spcPct val="0"/>
              </a:spcBef>
              <a:spcAft>
                <a:spcPct val="0"/>
              </a:spcAft>
              <a:buClrTx/>
              <a:buSzTx/>
              <a:buFontTx/>
              <a:buNone/>
              <a:tabLst/>
              <a:defRPr/>
            </a:pPr>
            <a:endParaRPr lang="en-US" sz="1200" dirty="0">
              <a:latin typeface="HCLTech Roobert" panose="020B0504030202060203" pitchFamily="34" charset="0"/>
              <a:cs typeface="HCLTech Roobert" panose="020B0504030202060203" pitchFamily="34" charset="0"/>
            </a:endParaRPr>
          </a:p>
        </p:txBody>
      </p:sp>
    </p:spTree>
    <p:extLst>
      <p:ext uri="{BB962C8B-B14F-4D97-AF65-F5344CB8AC3E}">
        <p14:creationId xmlns:p14="http://schemas.microsoft.com/office/powerpoint/2010/main" val="356145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23A36183-50B6-7F46-972F-30DA9A8D3CFA}"/>
              </a:ext>
            </a:extLst>
          </p:cNvPr>
          <p:cNvSpPr/>
          <p:nvPr/>
        </p:nvSpPr>
        <p:spPr>
          <a:xfrm>
            <a:off x="161923" y="121049"/>
            <a:ext cx="11868153" cy="6615901"/>
          </a:xfrm>
          <a:prstGeom prst="roundRect">
            <a:avLst>
              <a:gd name="adj" fmla="val 403"/>
            </a:avLst>
          </a:prstGeom>
          <a:solidFill>
            <a:srgbClr val="594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C5C3E7-B40A-824F-B62B-D21D11FD6893}"/>
              </a:ext>
            </a:extLst>
          </p:cNvPr>
          <p:cNvSpPr txBox="1"/>
          <p:nvPr/>
        </p:nvSpPr>
        <p:spPr>
          <a:xfrm>
            <a:off x="388613" y="2123334"/>
            <a:ext cx="11302643" cy="1754326"/>
          </a:xfrm>
          <a:prstGeom prst="rect">
            <a:avLst/>
          </a:prstGeom>
          <a:noFill/>
        </p:spPr>
        <p:txBody>
          <a:bodyPr wrap="square" rtlCol="0">
            <a:spAutoFit/>
          </a:bodyPr>
          <a:lstStyle/>
          <a:p>
            <a:r>
              <a:rPr lang="en-US" sz="5400" b="1" dirty="0">
                <a:solidFill>
                  <a:schemeClr val="accent4"/>
                </a:solidFill>
                <a:latin typeface="HCLTech Roobert Medium" pitchFamily="2" charset="77"/>
                <a:cs typeface="HCLTech Roobert Medium" pitchFamily="2" charset="77"/>
              </a:rPr>
              <a:t>Provident Fund &amp; EPS Transfer-Out</a:t>
            </a:r>
            <a:r>
              <a:rPr lang="en-US" sz="5400" dirty="0">
                <a:solidFill>
                  <a:schemeClr val="bg1"/>
                </a:solidFill>
                <a:latin typeface="HCLTech Roobert Medium" pitchFamily="2" charset="77"/>
                <a:cs typeface="HCLTech Roobert Medium" pitchFamily="2" charset="77"/>
              </a:rPr>
              <a:t> Application Procedure</a:t>
            </a:r>
          </a:p>
        </p:txBody>
      </p:sp>
    </p:spTree>
    <p:extLst>
      <p:ext uri="{BB962C8B-B14F-4D97-AF65-F5344CB8AC3E}">
        <p14:creationId xmlns:p14="http://schemas.microsoft.com/office/powerpoint/2010/main" val="1063775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latin typeface="HCLTech Roobert Medium" pitchFamily="2" charset="77"/>
                <a:cs typeface="HCLTech Roobert Medium" pitchFamily="2" charset="77"/>
              </a:rPr>
              <a:t>Online Grievance Portal</a:t>
            </a:r>
            <a:endParaRPr lang="en-US" sz="3200" dirty="0">
              <a:solidFill>
                <a:schemeClr val="accent1"/>
              </a:solidFill>
              <a:latin typeface="HCLTech Roobert Medium" pitchFamily="2" charset="77"/>
              <a:cs typeface="HCLTech Roobert Medium" pitchFamily="2" charset="77"/>
            </a:endParaRPr>
          </a:p>
        </p:txBody>
      </p:sp>
      <p:sp>
        <p:nvSpPr>
          <p:cNvPr id="3" name="TextBox 2">
            <a:extLst>
              <a:ext uri="{FF2B5EF4-FFF2-40B4-BE49-F238E27FC236}">
                <a16:creationId xmlns:a16="http://schemas.microsoft.com/office/drawing/2014/main" id="{54C51C7D-4C20-1383-8008-D9DD52EA51CB}"/>
              </a:ext>
            </a:extLst>
          </p:cNvPr>
          <p:cNvSpPr txBox="1"/>
          <p:nvPr/>
        </p:nvSpPr>
        <p:spPr>
          <a:xfrm>
            <a:off x="130628" y="920821"/>
            <a:ext cx="11583334" cy="800219"/>
          </a:xfrm>
          <a:prstGeom prst="rect">
            <a:avLst/>
          </a:prstGeom>
          <a:noFill/>
        </p:spPr>
        <p:txBody>
          <a:bodyPr wrap="square">
            <a:spAutoFit/>
          </a:bodyPr>
          <a:lstStyle/>
          <a:p>
            <a:pPr marL="0" marR="0" lvl="0" indent="0" algn="l" defTabSz="914400" eaLnBrk="1" fontAlgn="base" latinLnBrk="0" hangingPunct="1">
              <a:lnSpc>
                <a:spcPct val="100000"/>
              </a:lnSpc>
              <a:spcBef>
                <a:spcPct val="0"/>
              </a:spcBef>
              <a:spcAft>
                <a:spcPct val="0"/>
              </a:spcAft>
              <a:buClrTx/>
              <a:buSzTx/>
              <a:buFontTx/>
              <a:buNone/>
              <a:tabLst/>
              <a:defRPr/>
            </a:pPr>
            <a:endParaRPr lang="en-US" sz="1800" dirty="0">
              <a:solidFill>
                <a:schemeClr val="tx1"/>
              </a:solidFill>
              <a:highlight>
                <a:srgbClr val="FFFF00"/>
              </a:highlight>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r>
              <a:rPr lang="en-US" sz="2800" b="1" dirty="0">
                <a:solidFill>
                  <a:schemeClr val="accent2">
                    <a:lumMod val="75000"/>
                  </a:schemeClr>
                </a:solidFill>
                <a:latin typeface="HCLTech Roobert" panose="020B0504030202060203" pitchFamily="34" charset="0"/>
                <a:cs typeface="HCLTech Roobert" panose="020B0504030202060203" pitchFamily="34" charset="0"/>
              </a:rPr>
              <a:t>Step 2 </a:t>
            </a:r>
            <a:r>
              <a:rPr lang="en-US" sz="1800" b="1" dirty="0">
                <a:solidFill>
                  <a:schemeClr val="tx1"/>
                </a:solidFill>
                <a:latin typeface="HCLTech Roobert" panose="020B0504030202060203" pitchFamily="34" charset="0"/>
                <a:cs typeface="HCLTech Roobert" panose="020B0504030202060203" pitchFamily="34" charset="0"/>
              </a:rPr>
              <a:t>: </a:t>
            </a:r>
            <a:r>
              <a:rPr lang="en-US" sz="1800" b="0" dirty="0">
                <a:solidFill>
                  <a:schemeClr val="tx1"/>
                </a:solidFill>
                <a:latin typeface="HCLTech Roobert" panose="020B0504030202060203" pitchFamily="34" charset="0"/>
                <a:cs typeface="HCLTech Roobert" panose="020B0504030202060203" pitchFamily="34" charset="0"/>
              </a:rPr>
              <a:t>Please </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click on the </a:t>
            </a:r>
            <a:r>
              <a:rPr lang="en-US" sz="1800" b="1" u="sng" kern="1200" baseline="0" dirty="0">
                <a:solidFill>
                  <a:schemeClr val="tx1"/>
                </a:solidFill>
                <a:effectLst/>
                <a:latin typeface="HCLTech Roobert" panose="020B0504030202060203" pitchFamily="34" charset="0"/>
                <a:cs typeface="HCLTech Roobert" panose="020B0504030202060203" pitchFamily="34" charset="0"/>
              </a:rPr>
              <a:t>PF Portal</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 link mentioned below on the next page as shown in the screenshot</a:t>
            </a:r>
            <a:r>
              <a:rPr lang="en-US" sz="1800" b="1" u="none" kern="1200" baseline="0" dirty="0">
                <a:solidFill>
                  <a:schemeClr val="tx1"/>
                </a:solidFill>
                <a:effectLst/>
                <a:latin typeface="HCLTech Roobert" panose="020B0504030202060203" pitchFamily="34" charset="0"/>
                <a:cs typeface="HCLTech Roobert" panose="020B0504030202060203" pitchFamily="34" charset="0"/>
              </a:rPr>
              <a:t>. </a:t>
            </a:r>
          </a:p>
        </p:txBody>
      </p:sp>
      <p:pic>
        <p:nvPicPr>
          <p:cNvPr id="4" name="Picture 3">
            <a:extLst>
              <a:ext uri="{FF2B5EF4-FFF2-40B4-BE49-F238E27FC236}">
                <a16:creationId xmlns:a16="http://schemas.microsoft.com/office/drawing/2014/main" id="{8052E4F2-E05F-04F6-37E5-CA02B4335F23}"/>
              </a:ext>
            </a:extLst>
          </p:cNvPr>
          <p:cNvPicPr>
            <a:picLocks noChangeAspect="1"/>
          </p:cNvPicPr>
          <p:nvPr/>
        </p:nvPicPr>
        <p:blipFill>
          <a:blip r:embed="rId3"/>
          <a:stretch>
            <a:fillRect/>
          </a:stretch>
        </p:blipFill>
        <p:spPr>
          <a:xfrm>
            <a:off x="1071316" y="1787451"/>
            <a:ext cx="8829661" cy="1440160"/>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sp>
        <p:nvSpPr>
          <p:cNvPr id="6" name="Arrow: Down 5">
            <a:extLst>
              <a:ext uri="{FF2B5EF4-FFF2-40B4-BE49-F238E27FC236}">
                <a16:creationId xmlns:a16="http://schemas.microsoft.com/office/drawing/2014/main" id="{025C3170-7B42-902E-2E81-A1A8F680C5A8}"/>
              </a:ext>
            </a:extLst>
          </p:cNvPr>
          <p:cNvSpPr/>
          <p:nvPr/>
        </p:nvSpPr>
        <p:spPr>
          <a:xfrm>
            <a:off x="3499520" y="1600694"/>
            <a:ext cx="604394" cy="800219"/>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83AD18-5BE9-ED92-3271-AD234BFBCADA}"/>
              </a:ext>
            </a:extLst>
          </p:cNvPr>
          <p:cNvSpPr txBox="1"/>
          <p:nvPr/>
        </p:nvSpPr>
        <p:spPr>
          <a:xfrm>
            <a:off x="753716" y="4013538"/>
            <a:ext cx="11318541" cy="1292662"/>
          </a:xfrm>
          <a:prstGeom prst="rect">
            <a:avLst/>
          </a:prstGeom>
          <a:noFill/>
        </p:spPr>
        <p:txBody>
          <a:bodyPr wrap="square">
            <a:spAutoFit/>
          </a:bodyP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400" b="1" dirty="0">
                <a:latin typeface="HCLTech Roobert" panose="020B0504030202060203" pitchFamily="34" charset="0"/>
                <a:cs typeface="HCLTech Roobert" panose="020B0504030202060203" pitchFamily="34" charset="0"/>
              </a:rPr>
              <a:t>Note: </a:t>
            </a:r>
            <a:r>
              <a:rPr lang="en-US" sz="2400" b="1" u="sng" dirty="0">
                <a:latin typeface="HCLTech Roobert" panose="020B0504030202060203" pitchFamily="34" charset="0"/>
                <a:cs typeface="HCLTech Roobert" panose="020B0504030202060203" pitchFamily="34" charset="0"/>
              </a:rPr>
              <a:t>If above link is not opening</a:t>
            </a:r>
          </a:p>
          <a:p>
            <a:pPr marL="0" marR="0" lvl="0" indent="0" algn="l" defTabSz="914400" eaLnBrk="1" fontAlgn="base" latinLnBrk="0" hangingPunct="1">
              <a:lnSpc>
                <a:spcPct val="100000"/>
              </a:lnSpc>
              <a:spcBef>
                <a:spcPct val="0"/>
              </a:spcBef>
              <a:spcAft>
                <a:spcPct val="0"/>
              </a:spcAft>
              <a:buClrTx/>
              <a:buSzTx/>
              <a:buFontTx/>
              <a:buNone/>
              <a:tabLst/>
              <a:defRPr/>
            </a:pPr>
            <a:endParaRPr lang="en-US" sz="1800" dirty="0">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r>
              <a:rPr lang="en-US" sz="1800" dirty="0">
                <a:latin typeface="HCLTech Roobert" panose="020B0504030202060203" pitchFamily="34" charset="0"/>
                <a:cs typeface="HCLTech Roobert" panose="020B0504030202060203" pitchFamily="34" charset="0"/>
              </a:rPr>
              <a:t>Please try accessing  portal in browser’s Incognito/InPrivate window, After left click  (direct select) PF portal link, kindly check URL right side and disable popup blocker (choose Allow for site option)</a:t>
            </a:r>
            <a:endParaRPr lang="en-US" sz="1800" b="1" u="none" kern="1200" baseline="0" dirty="0">
              <a:solidFill>
                <a:schemeClr val="tx1"/>
              </a:solidFill>
              <a:effectLst/>
              <a:latin typeface="HCLTech Roobert" panose="020B0504030202060203" pitchFamily="34" charset="0"/>
              <a:cs typeface="HCLTech Roobert" panose="020B0504030202060203" pitchFamily="34" charset="0"/>
            </a:endParaRPr>
          </a:p>
        </p:txBody>
      </p:sp>
    </p:spTree>
    <p:extLst>
      <p:ext uri="{BB962C8B-B14F-4D97-AF65-F5344CB8AC3E}">
        <p14:creationId xmlns:p14="http://schemas.microsoft.com/office/powerpoint/2010/main" val="2093158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latin typeface="HCLTech Roobert Medium" pitchFamily="2" charset="77"/>
                <a:cs typeface="HCLTech Roobert Medium" pitchFamily="2" charset="77"/>
              </a:rPr>
              <a:t>Online Grievance Portal</a:t>
            </a:r>
            <a:endParaRPr lang="en-US" sz="3200" dirty="0">
              <a:solidFill>
                <a:schemeClr val="accent1"/>
              </a:solidFill>
              <a:latin typeface="HCLTech Roobert Medium" pitchFamily="2" charset="77"/>
              <a:cs typeface="HCLTech Roobert Medium" pitchFamily="2" charset="77"/>
            </a:endParaRPr>
          </a:p>
        </p:txBody>
      </p:sp>
      <p:sp>
        <p:nvSpPr>
          <p:cNvPr id="3" name="TextBox 2">
            <a:extLst>
              <a:ext uri="{FF2B5EF4-FFF2-40B4-BE49-F238E27FC236}">
                <a16:creationId xmlns:a16="http://schemas.microsoft.com/office/drawing/2014/main" id="{B05EA044-5D66-CFF2-A60B-BD7A49C4859C}"/>
              </a:ext>
            </a:extLst>
          </p:cNvPr>
          <p:cNvSpPr txBox="1"/>
          <p:nvPr/>
        </p:nvSpPr>
        <p:spPr>
          <a:xfrm>
            <a:off x="671272" y="1588211"/>
            <a:ext cx="3780985" cy="1077218"/>
          </a:xfrm>
          <a:prstGeom prst="rect">
            <a:avLst/>
          </a:prstGeom>
          <a:noFill/>
        </p:spPr>
        <p:txBody>
          <a:bodyPr wrap="square">
            <a:spAutoFit/>
          </a:bodyPr>
          <a:lstStyle/>
          <a:p>
            <a:r>
              <a:rPr lang="en-US" sz="3200" b="1" dirty="0">
                <a:solidFill>
                  <a:schemeClr val="accent2">
                    <a:lumMod val="75000"/>
                  </a:schemeClr>
                </a:solidFill>
                <a:latin typeface="HCLTech Roobert" panose="020B0504030202060203" pitchFamily="34" charset="0"/>
                <a:cs typeface="HCLTech Roobert" panose="020B0504030202060203" pitchFamily="34" charset="0"/>
              </a:rPr>
              <a:t>Step 3: </a:t>
            </a:r>
            <a:r>
              <a:rPr lang="en-US" sz="3200" b="1" dirty="0">
                <a:solidFill>
                  <a:schemeClr val="accent5">
                    <a:lumMod val="75000"/>
                  </a:schemeClr>
                </a:solidFill>
                <a:latin typeface="HCLTech Roobert" panose="020B0504030202060203" pitchFamily="34" charset="0"/>
                <a:cs typeface="HCLTech Roobert" panose="020B0504030202060203" pitchFamily="34" charset="0"/>
              </a:rPr>
              <a:t>Wait for Auto Login </a:t>
            </a:r>
          </a:p>
        </p:txBody>
      </p:sp>
      <p:pic>
        <p:nvPicPr>
          <p:cNvPr id="4" name="Picture 3">
            <a:extLst>
              <a:ext uri="{FF2B5EF4-FFF2-40B4-BE49-F238E27FC236}">
                <a16:creationId xmlns:a16="http://schemas.microsoft.com/office/drawing/2014/main" id="{2FD1388C-1D5C-4CD6-EF72-213126501A91}"/>
              </a:ext>
            </a:extLst>
          </p:cNvPr>
          <p:cNvPicPr>
            <a:picLocks noChangeAspect="1"/>
          </p:cNvPicPr>
          <p:nvPr/>
        </p:nvPicPr>
        <p:blipFill>
          <a:blip r:embed="rId3"/>
          <a:stretch>
            <a:fillRect/>
          </a:stretch>
        </p:blipFill>
        <p:spPr>
          <a:xfrm>
            <a:off x="4618877" y="1410103"/>
            <a:ext cx="5906727" cy="2158364"/>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
        <p:nvSpPr>
          <p:cNvPr id="6" name="Text Box 14">
            <a:extLst>
              <a:ext uri="{FF2B5EF4-FFF2-40B4-BE49-F238E27FC236}">
                <a16:creationId xmlns:a16="http://schemas.microsoft.com/office/drawing/2014/main" id="{8A41CA03-0EFE-4220-38BB-788200C1C3EA}"/>
              </a:ext>
            </a:extLst>
          </p:cNvPr>
          <p:cNvSpPr txBox="1"/>
          <p:nvPr/>
        </p:nvSpPr>
        <p:spPr>
          <a:xfrm>
            <a:off x="5831101" y="2489285"/>
            <a:ext cx="4527883" cy="584775"/>
          </a:xfrm>
          <a:prstGeom prst="rect">
            <a:avLst/>
          </a:prstGeom>
          <a:solidFill>
            <a:schemeClr val="accent2"/>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altLang="en-GB" sz="3200" b="1" dirty="0"/>
              <a:t>Wait….for auto login</a:t>
            </a:r>
          </a:p>
        </p:txBody>
      </p:sp>
      <p:sp>
        <p:nvSpPr>
          <p:cNvPr id="13" name="TextBox 12">
            <a:extLst>
              <a:ext uri="{FF2B5EF4-FFF2-40B4-BE49-F238E27FC236}">
                <a16:creationId xmlns:a16="http://schemas.microsoft.com/office/drawing/2014/main" id="{29A7AF01-9FB6-BE51-9671-6C90B03CFEDF}"/>
              </a:ext>
            </a:extLst>
          </p:cNvPr>
          <p:cNvSpPr txBox="1"/>
          <p:nvPr/>
        </p:nvSpPr>
        <p:spPr>
          <a:xfrm>
            <a:off x="8643257" y="4109040"/>
            <a:ext cx="3135086" cy="1569660"/>
          </a:xfrm>
          <a:prstGeom prst="rect">
            <a:avLst/>
          </a:prstGeom>
          <a:noFill/>
        </p:spPr>
        <p:txBody>
          <a:bodyPr wrap="square">
            <a:spAutoFit/>
          </a:bodyPr>
          <a:lstStyle/>
          <a:p>
            <a:r>
              <a:rPr lang="en-US" sz="3200" b="1" dirty="0">
                <a:solidFill>
                  <a:schemeClr val="accent2"/>
                </a:solidFill>
                <a:latin typeface="HCLTech Roobert" panose="020B0504030202060203" pitchFamily="34" charset="0"/>
                <a:cs typeface="HCLTech Roobert" panose="020B0504030202060203" pitchFamily="34" charset="0"/>
              </a:rPr>
              <a:t>Step 3.1 </a:t>
            </a:r>
            <a:r>
              <a:rPr lang="en-US" sz="3200" b="1" dirty="0">
                <a:solidFill>
                  <a:schemeClr val="accent5">
                    <a:lumMod val="75000"/>
                  </a:schemeClr>
                </a:solidFill>
                <a:latin typeface="HCLTech Roobert" panose="020B0504030202060203" pitchFamily="34" charset="0"/>
                <a:cs typeface="HCLTech Roobert" panose="020B0504030202060203" pitchFamily="34" charset="0"/>
              </a:rPr>
              <a:t>: Click on Grievance Portal link</a:t>
            </a:r>
          </a:p>
        </p:txBody>
      </p:sp>
      <p:pic>
        <p:nvPicPr>
          <p:cNvPr id="8" name="Picture 7">
            <a:extLst>
              <a:ext uri="{FF2B5EF4-FFF2-40B4-BE49-F238E27FC236}">
                <a16:creationId xmlns:a16="http://schemas.microsoft.com/office/drawing/2014/main" id="{C749B331-4F88-EE01-E741-7DBB2A3D57CA}"/>
              </a:ext>
            </a:extLst>
          </p:cNvPr>
          <p:cNvPicPr>
            <a:picLocks noChangeAspect="1"/>
          </p:cNvPicPr>
          <p:nvPr/>
        </p:nvPicPr>
        <p:blipFill>
          <a:blip r:embed="rId4"/>
          <a:stretch>
            <a:fillRect/>
          </a:stretch>
        </p:blipFill>
        <p:spPr>
          <a:xfrm>
            <a:off x="258497" y="3790312"/>
            <a:ext cx="6836228" cy="2278183"/>
          </a:xfrm>
          <a:prstGeom prst="rect">
            <a:avLst/>
          </a:prstGeom>
          <a:ln w="38100" cap="sq">
            <a:solidFill>
              <a:schemeClr val="accent2">
                <a:lumMod val="75000"/>
              </a:schemeClr>
            </a:solidFill>
            <a:prstDash val="solid"/>
            <a:miter lim="800000"/>
          </a:ln>
          <a:effectLst>
            <a:outerShdw blurRad="50800" dist="38100" dir="2700000" algn="tl" rotWithShape="0">
              <a:srgbClr val="000000">
                <a:alpha val="43000"/>
              </a:srgbClr>
            </a:outerShdw>
          </a:effectLst>
        </p:spPr>
      </p:pic>
      <p:sp>
        <p:nvSpPr>
          <p:cNvPr id="9" name="Arrow: Left 8">
            <a:extLst>
              <a:ext uri="{FF2B5EF4-FFF2-40B4-BE49-F238E27FC236}">
                <a16:creationId xmlns:a16="http://schemas.microsoft.com/office/drawing/2014/main" id="{929725AB-E19A-B89E-BA95-DCBD2E07C7F6}"/>
              </a:ext>
            </a:extLst>
          </p:cNvPr>
          <p:cNvSpPr/>
          <p:nvPr/>
        </p:nvSpPr>
        <p:spPr>
          <a:xfrm>
            <a:off x="7094725" y="4343399"/>
            <a:ext cx="1136332" cy="435429"/>
          </a:xfrm>
          <a:prstGeom prst="leftArrow">
            <a:avLst>
              <a:gd name="adj1" fmla="val 2500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440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latin typeface="HCLTech Roobert Medium" pitchFamily="2" charset="77"/>
                <a:cs typeface="HCLTech Roobert Medium" pitchFamily="2" charset="77"/>
              </a:rPr>
              <a:t>Online Grievance Portal</a:t>
            </a:r>
            <a:endParaRPr lang="en-US" sz="3200" dirty="0">
              <a:solidFill>
                <a:schemeClr val="accent1"/>
              </a:solidFill>
              <a:latin typeface="HCLTech Roobert Medium" pitchFamily="2" charset="77"/>
              <a:cs typeface="HCLTech Roobert Medium" pitchFamily="2" charset="77"/>
            </a:endParaRPr>
          </a:p>
        </p:txBody>
      </p:sp>
      <p:sp>
        <p:nvSpPr>
          <p:cNvPr id="3" name="TextBox 2">
            <a:extLst>
              <a:ext uri="{FF2B5EF4-FFF2-40B4-BE49-F238E27FC236}">
                <a16:creationId xmlns:a16="http://schemas.microsoft.com/office/drawing/2014/main" id="{B05EA044-5D66-CFF2-A60B-BD7A49C4859C}"/>
              </a:ext>
            </a:extLst>
          </p:cNvPr>
          <p:cNvSpPr txBox="1"/>
          <p:nvPr/>
        </p:nvSpPr>
        <p:spPr>
          <a:xfrm>
            <a:off x="671272" y="1588211"/>
            <a:ext cx="3780985" cy="1077218"/>
          </a:xfrm>
          <a:prstGeom prst="rect">
            <a:avLst/>
          </a:prstGeom>
          <a:noFill/>
        </p:spPr>
        <p:txBody>
          <a:bodyPr wrap="square">
            <a:spAutoFit/>
          </a:bodyPr>
          <a:lstStyle/>
          <a:p>
            <a:r>
              <a:rPr lang="en-US" sz="3200" b="1" dirty="0">
                <a:solidFill>
                  <a:schemeClr val="accent2">
                    <a:lumMod val="75000"/>
                  </a:schemeClr>
                </a:solidFill>
                <a:latin typeface="HCLTech Roobert" panose="020B0504030202060203" pitchFamily="34" charset="0"/>
                <a:cs typeface="HCLTech Roobert" panose="020B0504030202060203" pitchFamily="34" charset="0"/>
              </a:rPr>
              <a:t>Step 3.2: </a:t>
            </a:r>
            <a:r>
              <a:rPr lang="en-US" sz="3200" b="1" dirty="0">
                <a:solidFill>
                  <a:schemeClr val="accent5">
                    <a:lumMod val="75000"/>
                  </a:schemeClr>
                </a:solidFill>
                <a:latin typeface="HCLTech Roobert" panose="020B0504030202060203" pitchFamily="34" charset="0"/>
                <a:cs typeface="HCLTech Roobert" panose="020B0504030202060203" pitchFamily="34" charset="0"/>
              </a:rPr>
              <a:t>Click on Create</a:t>
            </a:r>
          </a:p>
        </p:txBody>
      </p:sp>
      <p:sp>
        <p:nvSpPr>
          <p:cNvPr id="13" name="TextBox 12">
            <a:extLst>
              <a:ext uri="{FF2B5EF4-FFF2-40B4-BE49-F238E27FC236}">
                <a16:creationId xmlns:a16="http://schemas.microsoft.com/office/drawing/2014/main" id="{29A7AF01-9FB6-BE51-9671-6C90B03CFEDF}"/>
              </a:ext>
            </a:extLst>
          </p:cNvPr>
          <p:cNvSpPr txBox="1"/>
          <p:nvPr/>
        </p:nvSpPr>
        <p:spPr>
          <a:xfrm>
            <a:off x="7696200" y="4109040"/>
            <a:ext cx="4082143" cy="2062103"/>
          </a:xfrm>
          <a:prstGeom prst="rect">
            <a:avLst/>
          </a:prstGeom>
          <a:noFill/>
        </p:spPr>
        <p:txBody>
          <a:bodyPr wrap="square">
            <a:spAutoFit/>
          </a:bodyPr>
          <a:lstStyle/>
          <a:p>
            <a:r>
              <a:rPr lang="en-US" sz="3200" b="1" dirty="0">
                <a:solidFill>
                  <a:schemeClr val="accent2"/>
                </a:solidFill>
                <a:latin typeface="HCLTech Roobert" panose="020B0504030202060203" pitchFamily="34" charset="0"/>
                <a:cs typeface="HCLTech Roobert" panose="020B0504030202060203" pitchFamily="34" charset="0"/>
              </a:rPr>
              <a:t>Step 3.1 </a:t>
            </a:r>
            <a:r>
              <a:rPr lang="en-US" sz="3200" b="1" dirty="0">
                <a:solidFill>
                  <a:schemeClr val="accent5">
                    <a:lumMod val="75000"/>
                  </a:schemeClr>
                </a:solidFill>
                <a:latin typeface="HCLTech Roobert" panose="020B0504030202060203" pitchFamily="34" charset="0"/>
                <a:cs typeface="HCLTech Roobert" panose="020B0504030202060203" pitchFamily="34" charset="0"/>
              </a:rPr>
              <a:t>: Select relevant option, attach doc and Save the query.</a:t>
            </a:r>
          </a:p>
        </p:txBody>
      </p:sp>
      <p:pic>
        <p:nvPicPr>
          <p:cNvPr id="5" name="Picture 4">
            <a:extLst>
              <a:ext uri="{FF2B5EF4-FFF2-40B4-BE49-F238E27FC236}">
                <a16:creationId xmlns:a16="http://schemas.microsoft.com/office/drawing/2014/main" id="{6F3A1918-B877-CD22-F61D-446810A989F0}"/>
              </a:ext>
            </a:extLst>
          </p:cNvPr>
          <p:cNvPicPr>
            <a:picLocks noChangeAspect="1"/>
          </p:cNvPicPr>
          <p:nvPr/>
        </p:nvPicPr>
        <p:blipFill>
          <a:blip r:embed="rId3"/>
          <a:stretch>
            <a:fillRect/>
          </a:stretch>
        </p:blipFill>
        <p:spPr>
          <a:xfrm>
            <a:off x="4278086" y="1422297"/>
            <a:ext cx="7391400" cy="1652228"/>
          </a:xfrm>
          <a:prstGeom prst="rect">
            <a:avLst/>
          </a:prstGeom>
          <a:ln w="38100" cap="sq">
            <a:solidFill>
              <a:schemeClr val="accent5">
                <a:lumMod val="75000"/>
              </a:schemeClr>
            </a:solidFill>
            <a:prstDash val="solid"/>
            <a:miter lim="800000"/>
          </a:ln>
          <a:effectLst>
            <a:outerShdw blurRad="50800" dist="38100" dir="2700000" algn="tl" rotWithShape="0">
              <a:srgbClr val="000000">
                <a:alpha val="43000"/>
              </a:srgbClr>
            </a:outerShdw>
          </a:effectLst>
        </p:spPr>
      </p:pic>
      <p:sp>
        <p:nvSpPr>
          <p:cNvPr id="11" name="Arrow: Down 10">
            <a:extLst>
              <a:ext uri="{FF2B5EF4-FFF2-40B4-BE49-F238E27FC236}">
                <a16:creationId xmlns:a16="http://schemas.microsoft.com/office/drawing/2014/main" id="{CCD0D5AB-38E4-534C-BB28-84EDDC7B2C4A}"/>
              </a:ext>
            </a:extLst>
          </p:cNvPr>
          <p:cNvSpPr/>
          <p:nvPr/>
        </p:nvSpPr>
        <p:spPr>
          <a:xfrm>
            <a:off x="10504714" y="1588211"/>
            <a:ext cx="544286" cy="839303"/>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EE13961-854C-A7A0-B274-7DD95AE7BFE4}"/>
              </a:ext>
            </a:extLst>
          </p:cNvPr>
          <p:cNvPicPr>
            <a:picLocks noChangeAspect="1"/>
          </p:cNvPicPr>
          <p:nvPr/>
        </p:nvPicPr>
        <p:blipFill>
          <a:blip r:embed="rId4"/>
          <a:stretch>
            <a:fillRect/>
          </a:stretch>
        </p:blipFill>
        <p:spPr>
          <a:xfrm>
            <a:off x="1983241" y="3849786"/>
            <a:ext cx="5408159" cy="2321357"/>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12830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latin typeface="HCLTech Roobert Medium" pitchFamily="2" charset="77"/>
                <a:cs typeface="HCLTech Roobert Medium" pitchFamily="2" charset="77"/>
              </a:rPr>
              <a:t>Voice Helpdesk Contact Details</a:t>
            </a:r>
            <a:endParaRPr lang="en-US" sz="3200" dirty="0">
              <a:solidFill>
                <a:schemeClr val="accent1"/>
              </a:solidFill>
              <a:latin typeface="HCLTech Roobert Medium" pitchFamily="2" charset="77"/>
              <a:cs typeface="HCLTech Roobert Medium" pitchFamily="2" charset="77"/>
            </a:endParaRPr>
          </a:p>
        </p:txBody>
      </p:sp>
      <p:graphicFrame>
        <p:nvGraphicFramePr>
          <p:cNvPr id="2" name="Table 1">
            <a:extLst>
              <a:ext uri="{FF2B5EF4-FFF2-40B4-BE49-F238E27FC236}">
                <a16:creationId xmlns:a16="http://schemas.microsoft.com/office/drawing/2014/main" id="{8AC544F5-75F1-2D0C-8760-115E2596D54B}"/>
              </a:ext>
            </a:extLst>
          </p:cNvPr>
          <p:cNvGraphicFramePr>
            <a:graphicFrameLocks noGrp="1"/>
          </p:cNvGraphicFramePr>
          <p:nvPr>
            <p:extLst>
              <p:ext uri="{D42A27DB-BD31-4B8C-83A1-F6EECF244321}">
                <p14:modId xmlns:p14="http://schemas.microsoft.com/office/powerpoint/2010/main" val="532187978"/>
              </p:ext>
            </p:extLst>
          </p:nvPr>
        </p:nvGraphicFramePr>
        <p:xfrm>
          <a:off x="174172" y="1333385"/>
          <a:ext cx="11713028" cy="1758157"/>
        </p:xfrm>
        <a:graphic>
          <a:graphicData uri="http://schemas.openxmlformats.org/drawingml/2006/table">
            <a:tbl>
              <a:tblPr/>
              <a:tblGrid>
                <a:gridCol w="1291482">
                  <a:extLst>
                    <a:ext uri="{9D8B030D-6E8A-4147-A177-3AD203B41FA5}">
                      <a16:colId xmlns:a16="http://schemas.microsoft.com/office/drawing/2014/main" val="18696847"/>
                    </a:ext>
                  </a:extLst>
                </a:gridCol>
                <a:gridCol w="896546">
                  <a:extLst>
                    <a:ext uri="{9D8B030D-6E8A-4147-A177-3AD203B41FA5}">
                      <a16:colId xmlns:a16="http://schemas.microsoft.com/office/drawing/2014/main" val="3246113777"/>
                    </a:ext>
                  </a:extLst>
                </a:gridCol>
                <a:gridCol w="1471172">
                  <a:extLst>
                    <a:ext uri="{9D8B030D-6E8A-4147-A177-3AD203B41FA5}">
                      <a16:colId xmlns:a16="http://schemas.microsoft.com/office/drawing/2014/main" val="498203992"/>
                    </a:ext>
                  </a:extLst>
                </a:gridCol>
                <a:gridCol w="322871">
                  <a:extLst>
                    <a:ext uri="{9D8B030D-6E8A-4147-A177-3AD203B41FA5}">
                      <a16:colId xmlns:a16="http://schemas.microsoft.com/office/drawing/2014/main" val="1328919838"/>
                    </a:ext>
                  </a:extLst>
                </a:gridCol>
                <a:gridCol w="878926">
                  <a:extLst>
                    <a:ext uri="{9D8B030D-6E8A-4147-A177-3AD203B41FA5}">
                      <a16:colId xmlns:a16="http://schemas.microsoft.com/office/drawing/2014/main" val="1826575203"/>
                    </a:ext>
                  </a:extLst>
                </a:gridCol>
                <a:gridCol w="896863">
                  <a:extLst>
                    <a:ext uri="{9D8B030D-6E8A-4147-A177-3AD203B41FA5}">
                      <a16:colId xmlns:a16="http://schemas.microsoft.com/office/drawing/2014/main" val="896019192"/>
                    </a:ext>
                  </a:extLst>
                </a:gridCol>
                <a:gridCol w="1668165">
                  <a:extLst>
                    <a:ext uri="{9D8B030D-6E8A-4147-A177-3AD203B41FA5}">
                      <a16:colId xmlns:a16="http://schemas.microsoft.com/office/drawing/2014/main" val="1717039830"/>
                    </a:ext>
                  </a:extLst>
                </a:gridCol>
                <a:gridCol w="1865474">
                  <a:extLst>
                    <a:ext uri="{9D8B030D-6E8A-4147-A177-3AD203B41FA5}">
                      <a16:colId xmlns:a16="http://schemas.microsoft.com/office/drawing/2014/main" val="2257148239"/>
                    </a:ext>
                  </a:extLst>
                </a:gridCol>
                <a:gridCol w="1004486">
                  <a:extLst>
                    <a:ext uri="{9D8B030D-6E8A-4147-A177-3AD203B41FA5}">
                      <a16:colId xmlns:a16="http://schemas.microsoft.com/office/drawing/2014/main" val="3488408876"/>
                    </a:ext>
                  </a:extLst>
                </a:gridCol>
                <a:gridCol w="1417043">
                  <a:extLst>
                    <a:ext uri="{9D8B030D-6E8A-4147-A177-3AD203B41FA5}">
                      <a16:colId xmlns:a16="http://schemas.microsoft.com/office/drawing/2014/main" val="4183783224"/>
                    </a:ext>
                  </a:extLst>
                </a:gridCol>
              </a:tblGrid>
              <a:tr h="443857">
                <a:tc>
                  <a:txBody>
                    <a:bodyPr/>
                    <a:lstStyle/>
                    <a:p>
                      <a:pPr algn="l" fontAlgn="ctr"/>
                      <a:r>
                        <a:rPr lang="en-US" sz="1050" b="1" i="0" u="none" strike="noStrike">
                          <a:solidFill>
                            <a:srgbClr val="000000"/>
                          </a:solidFill>
                          <a:effectLst/>
                          <a:latin typeface="HCLTech Roobert" panose="020B0504030202060203" pitchFamily="34" charset="0"/>
                          <a:cs typeface="HCLTech Roobert" panose="020B0504030202060203" pitchFamily="34" charset="0"/>
                        </a:rPr>
                        <a:t>Emp Category</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050" b="1" i="0" u="none" strike="noStrike">
                          <a:solidFill>
                            <a:srgbClr val="000000"/>
                          </a:solidFill>
                          <a:effectLst/>
                          <a:latin typeface="HCLTech Roobert" panose="020B0504030202060203" pitchFamily="34" charset="0"/>
                          <a:cs typeface="HCLTech Roobert" panose="020B0504030202060203" pitchFamily="34" charset="0"/>
                        </a:rPr>
                        <a:t>Subject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050" b="1" i="0" u="none" strike="noStrike">
                          <a:solidFill>
                            <a:srgbClr val="000000"/>
                          </a:solidFill>
                          <a:effectLst/>
                          <a:latin typeface="HCLTech Roobert" panose="020B0504030202060203" pitchFamily="34" charset="0"/>
                          <a:cs typeface="HCLTech Roobert" panose="020B0504030202060203" pitchFamily="34" charset="0"/>
                        </a:rPr>
                        <a:t>Helpline Num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050" b="1" i="0" u="none" strike="noStrike">
                          <a:solidFill>
                            <a:srgbClr val="000000"/>
                          </a:solidFill>
                          <a:effectLst/>
                          <a:latin typeface="HCLTech Roobert" panose="020B0504030202060203" pitchFamily="34" charset="0"/>
                          <a:cs typeface="HCLTech Roobert" panose="020B0504030202060203" pitchFamily="34" charset="0"/>
                        </a:rPr>
                        <a:t>Zone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050" b="1" i="0" u="none" strike="noStrike">
                          <a:solidFill>
                            <a:srgbClr val="FFFFFF"/>
                          </a:solidFill>
                          <a:effectLst/>
                          <a:latin typeface="HCLTech Roobert" panose="020B0504030202060203" pitchFamily="34" charset="0"/>
                          <a:cs typeface="HCLTech Roobert" panose="020B0504030202060203" pitchFamily="34" charset="0"/>
                        </a:rPr>
                        <a:t>Call Timing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1050" b="1" i="0" u="none" strike="noStrike">
                          <a:solidFill>
                            <a:srgbClr val="FFFFFF"/>
                          </a:solidFill>
                          <a:effectLst/>
                          <a:latin typeface="HCLTech Roobert" panose="020B0504030202060203" pitchFamily="34" charset="0"/>
                          <a:cs typeface="HCLTech Roobert" panose="020B0504030202060203" pitchFamily="34" charset="0"/>
                        </a:rPr>
                        <a:t>Days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1050" b="1" i="0" u="none" strike="noStrike">
                          <a:solidFill>
                            <a:srgbClr val="FFFFFF"/>
                          </a:solidFill>
                          <a:effectLst/>
                          <a:latin typeface="HCLTech Roobert" panose="020B0504030202060203" pitchFamily="34" charset="0"/>
                          <a:cs typeface="HCLTech Roobert" panose="020B0504030202060203" pitchFamily="34" charset="0"/>
                        </a:rPr>
                        <a:t>IVR Option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1050" b="1" i="0" u="none" strike="noStrike">
                          <a:solidFill>
                            <a:srgbClr val="FFFFFF"/>
                          </a:solidFill>
                          <a:effectLst/>
                          <a:latin typeface="HCLTech Roobert" panose="020B0504030202060203" pitchFamily="34" charset="0"/>
                          <a:cs typeface="HCLTech Roobert" panose="020B0504030202060203" pitchFamily="34" charset="0"/>
                        </a:rPr>
                        <a:t>Email ids/Grievance Portal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1050" b="1" i="0" u="none" strike="noStrike">
                          <a:solidFill>
                            <a:srgbClr val="FFFFFF"/>
                          </a:solidFill>
                          <a:effectLst/>
                          <a:latin typeface="HCLTech Roobert" panose="020B0504030202060203" pitchFamily="34" charset="0"/>
                          <a:cs typeface="HCLTech Roobert" panose="020B0504030202060203" pitchFamily="34" charset="0"/>
                        </a:rPr>
                        <a:t>Query Response LSA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1050" b="1" i="0" u="none" strike="noStrike">
                          <a:solidFill>
                            <a:srgbClr val="FFFFFF"/>
                          </a:solidFill>
                          <a:effectLst/>
                          <a:latin typeface="HCLTech Roobert" panose="020B0504030202060203" pitchFamily="34" charset="0"/>
                          <a:cs typeface="HCLTech Roobert" panose="020B0504030202060203" pitchFamily="34" charset="0"/>
                        </a:rPr>
                        <a:t>Login Issue - email</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3439664932"/>
                  </a:ext>
                </a:extLst>
              </a:tr>
              <a:tr h="448959">
                <a:tc rowSpan="3">
                  <a:txBody>
                    <a:bodyPr/>
                    <a:lstStyle/>
                    <a:p>
                      <a:pPr algn="l" fontAlgn="ctr"/>
                      <a:r>
                        <a:rPr lang="en-US" sz="1050" b="1" i="0" u="none" strike="noStrike" dirty="0">
                          <a:solidFill>
                            <a:srgbClr val="000000"/>
                          </a:solidFill>
                          <a:effectLst/>
                          <a:latin typeface="HCLTech Roobert" panose="020B0504030202060203" pitchFamily="34" charset="0"/>
                          <a:cs typeface="HCLTech Roobert" panose="020B0504030202060203" pitchFamily="34" charset="0"/>
                        </a:rPr>
                        <a:t>Inactive/left employee</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l" fontAlgn="ctr"/>
                      <a:r>
                        <a:rPr lang="en-US" sz="1050" b="1" i="0" u="none" strike="noStrike">
                          <a:solidFill>
                            <a:srgbClr val="000000"/>
                          </a:solidFill>
                          <a:effectLst/>
                          <a:latin typeface="HCLTech Roobert" panose="020B0504030202060203" pitchFamily="34" charset="0"/>
                          <a:cs typeface="HCLTech Roobert" panose="020B0504030202060203" pitchFamily="34" charset="0"/>
                        </a:rPr>
                        <a:t>Only PF Withdrawal/ Transfer out query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r>
                        <a:rPr lang="en-US" sz="1050" b="0" i="0" u="none" strike="noStrike">
                          <a:solidFill>
                            <a:srgbClr val="000000"/>
                          </a:solidFill>
                          <a:effectLst/>
                          <a:latin typeface="HCLTech Roobert" panose="020B0504030202060203" pitchFamily="34" charset="0"/>
                          <a:cs typeface="HCLTech Roobert" panose="020B0504030202060203" pitchFamily="34" charset="0"/>
                        </a:rPr>
                        <a:t>0008000403933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50" b="0" i="0" u="none" strike="noStrike" dirty="0">
                          <a:solidFill>
                            <a:srgbClr val="000000"/>
                          </a:solidFill>
                          <a:effectLst/>
                          <a:latin typeface="HCLTech Roobert" panose="020B0504030202060203" pitchFamily="34" charset="0"/>
                          <a:cs typeface="HCLTech Roobert" panose="020B0504030202060203" pitchFamily="34" charset="0"/>
                        </a:rPr>
                        <a:t>India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3">
                  <a:txBody>
                    <a:bodyPr/>
                    <a:lstStyle/>
                    <a:p>
                      <a:pPr algn="l" fontAlgn="ctr"/>
                      <a:r>
                        <a:rPr lang="en-US" sz="1050" b="0" i="0" u="none" strike="noStrike" dirty="0">
                          <a:solidFill>
                            <a:srgbClr val="000000"/>
                          </a:solidFill>
                          <a:effectLst/>
                          <a:latin typeface="HCLTech Roobert" panose="020B0504030202060203" pitchFamily="34" charset="0"/>
                          <a:cs typeface="HCLTech Roobert" panose="020B0504030202060203" pitchFamily="34" charset="0"/>
                        </a:rPr>
                        <a:t>10 am to 5 pm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l" fontAlgn="ctr"/>
                      <a:r>
                        <a:rPr lang="en-US" sz="1050" b="0" i="0" u="none" strike="noStrike">
                          <a:solidFill>
                            <a:srgbClr val="000000"/>
                          </a:solidFill>
                          <a:effectLst/>
                          <a:latin typeface="HCLTech Roobert" panose="020B0504030202060203" pitchFamily="34" charset="0"/>
                          <a:cs typeface="HCLTech Roobert" panose="020B0504030202060203" pitchFamily="34" charset="0"/>
                        </a:rPr>
                        <a:t>Monday to Friday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l" fontAlgn="ctr"/>
                      <a:r>
                        <a:rPr lang="en-US" sz="1050" b="1" i="0" u="sng" strike="noStrike">
                          <a:solidFill>
                            <a:srgbClr val="000000"/>
                          </a:solidFill>
                          <a:effectLst/>
                          <a:latin typeface="HCLTech Roobert" panose="020B0504030202060203" pitchFamily="34" charset="0"/>
                          <a:cs typeface="HCLTech Roobert" panose="020B0504030202060203" pitchFamily="34" charset="0"/>
                        </a:rPr>
                        <a:t>Option 1</a:t>
                      </a:r>
                      <a:r>
                        <a:rPr lang="en-US" sz="1050" b="1" i="0" u="none" strike="noStrike">
                          <a:solidFill>
                            <a:srgbClr val="000000"/>
                          </a:solidFill>
                          <a:effectLst/>
                          <a:latin typeface="HCLTech Roobert" panose="020B0504030202060203" pitchFamily="34" charset="0"/>
                          <a:cs typeface="HCLTech Roobert" panose="020B0504030202060203" pitchFamily="34" charset="0"/>
                        </a:rPr>
                        <a:t> </a:t>
                      </a:r>
                      <a:r>
                        <a:rPr lang="en-US" sz="1050" b="0" i="0" u="none" strike="noStrike">
                          <a:solidFill>
                            <a:srgbClr val="000000"/>
                          </a:solidFill>
                          <a:effectLst/>
                          <a:latin typeface="HCLTech Roobert" panose="020B0504030202060203" pitchFamily="34" charset="0"/>
                          <a:cs typeface="HCLTech Roobert" panose="020B0504030202060203" pitchFamily="34" charset="0"/>
                        </a:rPr>
                        <a:t>: Transfer out RPFC/Trust </a:t>
                      </a:r>
                      <a:br>
                        <a:rPr lang="en-US" sz="1050" b="0" i="0" u="none" strike="noStrike">
                          <a:solidFill>
                            <a:srgbClr val="000000"/>
                          </a:solidFill>
                          <a:effectLst/>
                          <a:latin typeface="HCLTech Roobert" panose="020B0504030202060203" pitchFamily="34" charset="0"/>
                          <a:cs typeface="HCLTech Roobert" panose="020B0504030202060203" pitchFamily="34" charset="0"/>
                        </a:rPr>
                      </a:br>
                      <a:r>
                        <a:rPr lang="en-US" sz="1050" b="1" i="0" u="sng" strike="noStrike">
                          <a:solidFill>
                            <a:srgbClr val="000000"/>
                          </a:solidFill>
                          <a:effectLst/>
                          <a:latin typeface="HCLTech Roobert" panose="020B0504030202060203" pitchFamily="34" charset="0"/>
                          <a:cs typeface="HCLTech Roobert" panose="020B0504030202060203" pitchFamily="34" charset="0"/>
                        </a:rPr>
                        <a:t>Option 2</a:t>
                      </a:r>
                      <a:r>
                        <a:rPr lang="en-US" sz="1050" b="0" i="0" u="none" strike="noStrike">
                          <a:solidFill>
                            <a:srgbClr val="000000"/>
                          </a:solidFill>
                          <a:effectLst/>
                          <a:latin typeface="HCLTech Roobert" panose="020B0504030202060203" pitchFamily="34" charset="0"/>
                          <a:cs typeface="HCLTech Roobert" panose="020B0504030202060203" pitchFamily="34" charset="0"/>
                        </a:rPr>
                        <a:t> : PF Withdrawal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l" fontAlgn="ctr"/>
                      <a:r>
                        <a:rPr lang="en-US" sz="1050" b="0" i="0" u="none" strike="noStrike" dirty="0">
                          <a:solidFill>
                            <a:srgbClr val="000000"/>
                          </a:solidFill>
                          <a:effectLst/>
                          <a:latin typeface="HCLTech Roobert" panose="020B0504030202060203" pitchFamily="34" charset="0"/>
                          <a:cs typeface="HCLTech Roobert" panose="020B0504030202060203" pitchFamily="34" charset="0"/>
                        </a:rPr>
                        <a:t>For ex employees :: </a:t>
                      </a:r>
                      <a:r>
                        <a:rPr lang="en-US" sz="1050" b="1" i="0" u="sng" strike="noStrike" dirty="0">
                          <a:solidFill>
                            <a:srgbClr val="000000"/>
                          </a:solidFill>
                          <a:effectLst/>
                          <a:latin typeface="HCLTech Roobert" panose="020B0504030202060203" pitchFamily="34" charset="0"/>
                          <a:cs typeface="HCLTech Roobert" panose="020B0504030202060203" pitchFamily="34" charset="0"/>
                        </a:rPr>
                        <a:t>Separation Portal</a:t>
                      </a:r>
                      <a:r>
                        <a:rPr lang="en-US" sz="1050" b="0" i="0" u="none" strike="noStrike" dirty="0">
                          <a:solidFill>
                            <a:srgbClr val="000000"/>
                          </a:solidFill>
                          <a:effectLst/>
                          <a:latin typeface="HCLTech Roobert" panose="020B0504030202060203" pitchFamily="34" charset="0"/>
                          <a:cs typeface="HCLTech Roobert" panose="020B0504030202060203" pitchFamily="34" charset="0"/>
                        </a:rPr>
                        <a:t> / </a:t>
                      </a:r>
                      <a:r>
                        <a:rPr lang="en-US" sz="1050" b="1" i="0" u="sng" strike="noStrike" dirty="0">
                          <a:solidFill>
                            <a:srgbClr val="000000"/>
                          </a:solidFill>
                          <a:effectLst/>
                          <a:latin typeface="HCLTech Roobert" panose="020B0504030202060203" pitchFamily="34" charset="0"/>
                          <a:cs typeface="HCLTech Roobert" panose="020B0504030202060203" pitchFamily="34" charset="0"/>
                        </a:rPr>
                        <a:t>PF Portal</a:t>
                      </a:r>
                      <a:r>
                        <a:rPr lang="en-US" sz="1050" b="0" i="0" u="none" strike="noStrike" dirty="0">
                          <a:solidFill>
                            <a:srgbClr val="000000"/>
                          </a:solidFill>
                          <a:effectLst/>
                          <a:latin typeface="HCLTech Roobert" panose="020B0504030202060203" pitchFamily="34" charset="0"/>
                          <a:cs typeface="HCLTech Roobert" panose="020B0504030202060203" pitchFamily="34" charset="0"/>
                        </a:rPr>
                        <a:t>/ </a:t>
                      </a:r>
                      <a:r>
                        <a:rPr lang="en-US" sz="1050" b="1" i="0" u="sng" strike="noStrike" dirty="0">
                          <a:solidFill>
                            <a:srgbClr val="000000"/>
                          </a:solidFill>
                          <a:effectLst/>
                          <a:latin typeface="HCLTech Roobert" panose="020B0504030202060203" pitchFamily="34" charset="0"/>
                          <a:cs typeface="HCLTech Roobert" panose="020B0504030202060203" pitchFamily="34" charset="0"/>
                        </a:rPr>
                        <a:t>Click on Grievance icon</a:t>
                      </a:r>
                      <a:r>
                        <a:rPr lang="en-US" sz="1050" b="0" i="0" u="none" strike="noStrike" dirty="0">
                          <a:solidFill>
                            <a:srgbClr val="000000"/>
                          </a:solidFill>
                          <a:effectLst/>
                          <a:latin typeface="HCLTech Roobert" panose="020B0504030202060203" pitchFamily="34" charset="0"/>
                          <a:cs typeface="HCLTech Roobert" panose="020B0504030202060203" pitchFamily="34" charset="0"/>
                        </a:rPr>
                        <a:t> (available on right corner up on the portal)/ </a:t>
                      </a:r>
                      <a:r>
                        <a:rPr lang="en-US" sz="1050" b="1" i="0" u="none" strike="noStrike" dirty="0">
                          <a:solidFill>
                            <a:srgbClr val="000000"/>
                          </a:solidFill>
                          <a:effectLst/>
                          <a:latin typeface="HCLTech Roobert" panose="020B0504030202060203" pitchFamily="34" charset="0"/>
                          <a:cs typeface="HCLTech Roobert" panose="020B0504030202060203" pitchFamily="34" charset="0"/>
                        </a:rPr>
                        <a:t>Select Category and write your query.</a:t>
                      </a:r>
                      <a:endParaRPr lang="en-US" sz="1050" b="0" i="0" u="none" strike="noStrike" dirty="0">
                        <a:solidFill>
                          <a:srgbClr val="000000"/>
                        </a:solidFill>
                        <a:effectLst/>
                        <a:latin typeface="HCLTech Roobert" panose="020B0504030202060203" pitchFamily="34" charset="0"/>
                        <a:cs typeface="HCLTech Roobert" panose="020B0504030202060203"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r>
                        <a:rPr lang="en-US" sz="1050" b="0" i="0" u="none" strike="noStrike">
                          <a:solidFill>
                            <a:srgbClr val="FF0000"/>
                          </a:solidFill>
                          <a:effectLst/>
                          <a:latin typeface="HCLTech Roobert" panose="020B0504030202060203" pitchFamily="34" charset="0"/>
                          <a:cs typeface="HCLTech Roobert" panose="020B0504030202060203" pitchFamily="34" charset="0"/>
                        </a:rPr>
                        <a:t>3 Working Days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rowSpan="3">
                  <a:txBody>
                    <a:bodyPr/>
                    <a:lstStyle/>
                    <a:p>
                      <a:pPr algn="ctr" fontAlgn="ctr"/>
                      <a:r>
                        <a:rPr lang="en-US" sz="1050" b="0" i="0" u="sng" strike="noStrike">
                          <a:solidFill>
                            <a:srgbClr val="0563C1"/>
                          </a:solidFill>
                          <a:effectLst/>
                          <a:latin typeface="HCLTech Roobert" panose="020B0504030202060203" pitchFamily="34" charset="0"/>
                          <a:cs typeface="HCLTech Roobert" panose="020B0504030202060203" pitchFamily="34" charset="0"/>
                          <a:hlinkClick r:id="rId3"/>
                        </a:rPr>
                        <a:t>Portal.Login.Issue@hcl.com </a:t>
                      </a:r>
                      <a:endParaRPr lang="en-US" sz="1050" b="0" i="0" u="sng" strike="noStrike">
                        <a:solidFill>
                          <a:srgbClr val="0563C1"/>
                        </a:solidFill>
                        <a:effectLst/>
                        <a:latin typeface="HCLTech Roobert" panose="020B0504030202060203" pitchFamily="34" charset="0"/>
                        <a:cs typeface="HCLTech Roobert" panose="020B0504030202060203" pitchFamily="34" charset="0"/>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121612"/>
                  </a:ext>
                </a:extLst>
              </a:tr>
              <a:tr h="302787">
                <a:tc vMerge="1">
                  <a:txBody>
                    <a:bodyPr/>
                    <a:lstStyle/>
                    <a:p>
                      <a:endParaRPr lang="en-US"/>
                    </a:p>
                  </a:txBody>
                  <a:tcPr/>
                </a:tc>
                <a:tc vMerge="1">
                  <a:txBody>
                    <a:bodyPr/>
                    <a:lstStyle/>
                    <a:p>
                      <a:endParaRPr lang="en-US"/>
                    </a:p>
                  </a:txBody>
                  <a:tcPr/>
                </a:tc>
                <a:tc>
                  <a:txBody>
                    <a:bodyPr/>
                    <a:lstStyle/>
                    <a:p>
                      <a:pPr algn="l" fontAlgn="ctr"/>
                      <a:r>
                        <a:rPr lang="en-US" sz="1050" b="0" i="0" u="none" strike="noStrike">
                          <a:solidFill>
                            <a:srgbClr val="000000"/>
                          </a:solidFill>
                          <a:effectLst/>
                          <a:latin typeface="HCLTech Roobert" panose="020B0504030202060203" pitchFamily="34" charset="0"/>
                          <a:cs typeface="HCLTech Roobert" panose="020B0504030202060203" pitchFamily="34" charset="0"/>
                        </a:rPr>
                        <a:t>18556641988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50" b="0" i="0" u="none" strike="noStrike">
                          <a:solidFill>
                            <a:srgbClr val="000000"/>
                          </a:solidFill>
                          <a:effectLst/>
                          <a:latin typeface="HCLTech Roobert" panose="020B0504030202060203" pitchFamily="34" charset="0"/>
                          <a:cs typeface="HCLTech Roobert" panose="020B0504030202060203" pitchFamily="34" charset="0"/>
                        </a:rPr>
                        <a:t>US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609197915"/>
                  </a:ext>
                </a:extLst>
              </a:tr>
              <a:tr h="562554">
                <a:tc vMerge="1">
                  <a:txBody>
                    <a:bodyPr/>
                    <a:lstStyle/>
                    <a:p>
                      <a:endParaRPr lang="en-US"/>
                    </a:p>
                  </a:txBody>
                  <a:tcPr/>
                </a:tc>
                <a:tc vMerge="1">
                  <a:txBody>
                    <a:bodyPr/>
                    <a:lstStyle/>
                    <a:p>
                      <a:endParaRPr lang="en-US"/>
                    </a:p>
                  </a:txBody>
                  <a:tcPr/>
                </a:tc>
                <a:tc>
                  <a:txBody>
                    <a:bodyPr/>
                    <a:lstStyle/>
                    <a:p>
                      <a:pPr algn="l" fontAlgn="ctr"/>
                      <a:r>
                        <a:rPr lang="en-US" sz="1050" b="0" i="0" u="none" strike="noStrike">
                          <a:solidFill>
                            <a:srgbClr val="000000"/>
                          </a:solidFill>
                          <a:effectLst/>
                          <a:latin typeface="HCLTech Roobert" panose="020B0504030202060203" pitchFamily="34" charset="0"/>
                          <a:cs typeface="HCLTech Roobert" panose="020B0504030202060203" pitchFamily="34" charset="0"/>
                        </a:rPr>
                        <a:t>08000489162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ctr"/>
                      <a:r>
                        <a:rPr lang="en-US" sz="1050" b="0" i="0" u="none" strike="noStrike" dirty="0">
                          <a:solidFill>
                            <a:srgbClr val="000000"/>
                          </a:solidFill>
                          <a:effectLst/>
                          <a:latin typeface="HCLTech Roobert" panose="020B0504030202060203" pitchFamily="34" charset="0"/>
                          <a:cs typeface="HCLTech Roobert" panose="020B0504030202060203" pitchFamily="34" charset="0"/>
                        </a:rPr>
                        <a:t>UK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637599936"/>
                  </a:ext>
                </a:extLst>
              </a:tr>
            </a:tbl>
          </a:graphicData>
        </a:graphic>
      </p:graphicFrame>
      <p:graphicFrame>
        <p:nvGraphicFramePr>
          <p:cNvPr id="4" name="Table 3">
            <a:extLst>
              <a:ext uri="{FF2B5EF4-FFF2-40B4-BE49-F238E27FC236}">
                <a16:creationId xmlns:a16="http://schemas.microsoft.com/office/drawing/2014/main" id="{4EF6E0D9-7DD1-10B4-03C4-FF9A952A0C69}"/>
              </a:ext>
            </a:extLst>
          </p:cNvPr>
          <p:cNvGraphicFramePr>
            <a:graphicFrameLocks noGrp="1"/>
          </p:cNvGraphicFramePr>
          <p:nvPr>
            <p:extLst>
              <p:ext uri="{D42A27DB-BD31-4B8C-83A1-F6EECF244321}">
                <p14:modId xmlns:p14="http://schemas.microsoft.com/office/powerpoint/2010/main" val="3171420263"/>
              </p:ext>
            </p:extLst>
          </p:nvPr>
        </p:nvGraphicFramePr>
        <p:xfrm>
          <a:off x="174172" y="3614058"/>
          <a:ext cx="11789230" cy="1992085"/>
        </p:xfrm>
        <a:graphic>
          <a:graphicData uri="http://schemas.openxmlformats.org/drawingml/2006/table">
            <a:tbl>
              <a:tblPr/>
              <a:tblGrid>
                <a:gridCol w="1742926">
                  <a:extLst>
                    <a:ext uri="{9D8B030D-6E8A-4147-A177-3AD203B41FA5}">
                      <a16:colId xmlns:a16="http://schemas.microsoft.com/office/drawing/2014/main" val="1693976767"/>
                    </a:ext>
                  </a:extLst>
                </a:gridCol>
                <a:gridCol w="1742926">
                  <a:extLst>
                    <a:ext uri="{9D8B030D-6E8A-4147-A177-3AD203B41FA5}">
                      <a16:colId xmlns:a16="http://schemas.microsoft.com/office/drawing/2014/main" val="4216470572"/>
                    </a:ext>
                  </a:extLst>
                </a:gridCol>
                <a:gridCol w="842088">
                  <a:extLst>
                    <a:ext uri="{9D8B030D-6E8A-4147-A177-3AD203B41FA5}">
                      <a16:colId xmlns:a16="http://schemas.microsoft.com/office/drawing/2014/main" val="2902119204"/>
                    </a:ext>
                  </a:extLst>
                </a:gridCol>
                <a:gridCol w="352502">
                  <a:extLst>
                    <a:ext uri="{9D8B030D-6E8A-4147-A177-3AD203B41FA5}">
                      <a16:colId xmlns:a16="http://schemas.microsoft.com/office/drawing/2014/main" val="3684438913"/>
                    </a:ext>
                  </a:extLst>
                </a:gridCol>
                <a:gridCol w="959589">
                  <a:extLst>
                    <a:ext uri="{9D8B030D-6E8A-4147-A177-3AD203B41FA5}">
                      <a16:colId xmlns:a16="http://schemas.microsoft.com/office/drawing/2014/main" val="3369064220"/>
                    </a:ext>
                  </a:extLst>
                </a:gridCol>
                <a:gridCol w="979172">
                  <a:extLst>
                    <a:ext uri="{9D8B030D-6E8A-4147-A177-3AD203B41FA5}">
                      <a16:colId xmlns:a16="http://schemas.microsoft.com/office/drawing/2014/main" val="2773407422"/>
                    </a:ext>
                  </a:extLst>
                </a:gridCol>
                <a:gridCol w="2036677">
                  <a:extLst>
                    <a:ext uri="{9D8B030D-6E8A-4147-A177-3AD203B41FA5}">
                      <a16:colId xmlns:a16="http://schemas.microsoft.com/office/drawing/2014/main" val="235183131"/>
                    </a:ext>
                  </a:extLst>
                </a:gridCol>
                <a:gridCol w="2036677">
                  <a:extLst>
                    <a:ext uri="{9D8B030D-6E8A-4147-A177-3AD203B41FA5}">
                      <a16:colId xmlns:a16="http://schemas.microsoft.com/office/drawing/2014/main" val="969073543"/>
                    </a:ext>
                  </a:extLst>
                </a:gridCol>
                <a:gridCol w="1096673">
                  <a:extLst>
                    <a:ext uri="{9D8B030D-6E8A-4147-A177-3AD203B41FA5}">
                      <a16:colId xmlns:a16="http://schemas.microsoft.com/office/drawing/2014/main" val="1467701394"/>
                    </a:ext>
                  </a:extLst>
                </a:gridCol>
              </a:tblGrid>
              <a:tr h="644159">
                <a:tc>
                  <a:txBody>
                    <a:bodyPr/>
                    <a:lstStyle/>
                    <a:p>
                      <a:pPr algn="l" fontAlgn="ctr"/>
                      <a:r>
                        <a:rPr lang="en-US" sz="1200" b="1" i="0" u="none" strike="noStrike">
                          <a:solidFill>
                            <a:srgbClr val="000000"/>
                          </a:solidFill>
                          <a:effectLst/>
                          <a:latin typeface="Calibri" panose="020F0502020204030204" pitchFamily="34" charset="0"/>
                        </a:rPr>
                        <a:t>Emp Category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200" b="1" i="0" u="none" strike="noStrike">
                          <a:solidFill>
                            <a:srgbClr val="000000"/>
                          </a:solidFill>
                          <a:effectLst/>
                          <a:latin typeface="Calibri" panose="020F0502020204030204" pitchFamily="34" charset="0"/>
                        </a:rPr>
                        <a:t>Subject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200" b="1" i="0" u="none" strike="noStrike">
                          <a:solidFill>
                            <a:srgbClr val="000000"/>
                          </a:solidFill>
                          <a:effectLst/>
                          <a:latin typeface="Calibri" panose="020F0502020204030204" pitchFamily="34" charset="0"/>
                        </a:rPr>
                        <a:t>Helpline Num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200" b="1"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ctr"/>
                      <a:r>
                        <a:rPr lang="en-US" sz="1200" b="1" i="0" u="none" strike="noStrike" dirty="0">
                          <a:solidFill>
                            <a:srgbClr val="FFFFFF"/>
                          </a:solidFill>
                          <a:effectLst/>
                          <a:latin typeface="Calibri" panose="020F0502020204030204" pitchFamily="34" charset="0"/>
                        </a:rPr>
                        <a:t>Call Timing (India)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1200" b="1" i="0" u="none" strike="noStrike">
                          <a:solidFill>
                            <a:srgbClr val="FFFFFF"/>
                          </a:solidFill>
                          <a:effectLst/>
                          <a:latin typeface="Calibri" panose="020F0502020204030204" pitchFamily="34" charset="0"/>
                        </a:rPr>
                        <a:t>Days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1200" b="1" i="0" u="none" strike="noStrike">
                          <a:solidFill>
                            <a:srgbClr val="FFFFFF"/>
                          </a:solidFill>
                          <a:effectLst/>
                          <a:latin typeface="Calibri" panose="020F0502020204030204" pitchFamily="34" charset="0"/>
                        </a:rPr>
                        <a:t>IVR Option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1200" b="1" i="0" u="none" strike="noStrike">
                          <a:solidFill>
                            <a:srgbClr val="FFFFFF"/>
                          </a:solidFill>
                          <a:effectLst/>
                          <a:latin typeface="Calibri" panose="020F0502020204030204" pitchFamily="34" charset="0"/>
                        </a:rPr>
                        <a:t>Email ids/Grievance Portal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ctr"/>
                      <a:r>
                        <a:rPr lang="en-US" sz="1200" b="1" i="0" u="none" strike="noStrike">
                          <a:solidFill>
                            <a:srgbClr val="FFFFFF"/>
                          </a:solidFill>
                          <a:effectLst/>
                          <a:latin typeface="Calibri" panose="020F0502020204030204" pitchFamily="34" charset="0"/>
                        </a:rPr>
                        <a:t>Query Response LSA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3687486039"/>
                  </a:ext>
                </a:extLst>
              </a:tr>
              <a:tr h="684332">
                <a:tc rowSpan="2">
                  <a:txBody>
                    <a:bodyPr/>
                    <a:lstStyle/>
                    <a:p>
                      <a:pPr algn="l" fontAlgn="ctr"/>
                      <a:r>
                        <a:rPr lang="en-US" sz="1200" b="1" i="0" u="none" strike="noStrike">
                          <a:solidFill>
                            <a:srgbClr val="000000"/>
                          </a:solidFill>
                          <a:effectLst/>
                          <a:latin typeface="Calibri" panose="020F0502020204030204" pitchFamily="34" charset="0"/>
                        </a:rPr>
                        <a:t>Active / Inactive employee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1" i="0" u="none" strike="noStrike">
                          <a:solidFill>
                            <a:srgbClr val="000000"/>
                          </a:solidFill>
                          <a:effectLst/>
                          <a:latin typeface="Calibri" panose="020F0502020204030204" pitchFamily="34" charset="0"/>
                        </a:rPr>
                        <a:t>Pension Query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0008000403888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2 pm to 5 pm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Monday to Friday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sng" strike="noStrike">
                          <a:solidFill>
                            <a:srgbClr val="000000"/>
                          </a:solidFill>
                          <a:effectLst/>
                          <a:latin typeface="Calibri" panose="020F0502020204030204" pitchFamily="34" charset="0"/>
                        </a:rPr>
                        <a:t>Pension Queries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sng" strike="noStrike">
                          <a:solidFill>
                            <a:srgbClr val="0563C1"/>
                          </a:solidFill>
                          <a:effectLst/>
                          <a:latin typeface="Calibri" panose="020F0502020204030204" pitchFamily="34" charset="0"/>
                          <a:hlinkClick r:id="rId4"/>
                        </a:rPr>
                        <a:t>pensionhelpdesk@hcl.com</a:t>
                      </a:r>
                      <a:endParaRPr lang="en-US" sz="1200" b="0" i="0" u="sng" strike="noStrike">
                        <a:solidFill>
                          <a:srgbClr val="0563C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n-US" sz="1200" b="0" i="0" u="none" strike="noStrike">
                          <a:solidFill>
                            <a:srgbClr val="FF0000"/>
                          </a:solidFill>
                          <a:effectLst/>
                          <a:latin typeface="Calibri" panose="020F0502020204030204" pitchFamily="34" charset="0"/>
                        </a:rPr>
                        <a:t>3 Working Days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030256"/>
                  </a:ext>
                </a:extLst>
              </a:tr>
              <a:tr h="663594">
                <a:tc vMerge="1">
                  <a:txBody>
                    <a:bodyPr/>
                    <a:lstStyle/>
                    <a:p>
                      <a:endParaRPr lang="en-US"/>
                    </a:p>
                  </a:txBody>
                  <a:tcPr/>
                </a:tc>
                <a:tc>
                  <a:txBody>
                    <a:bodyPr/>
                    <a:lstStyle/>
                    <a:p>
                      <a:pPr algn="l" fontAlgn="ctr"/>
                      <a:r>
                        <a:rPr lang="en-US" sz="1200" b="1" i="0" u="none" strike="noStrike">
                          <a:solidFill>
                            <a:srgbClr val="000000"/>
                          </a:solidFill>
                          <a:effectLst/>
                          <a:latin typeface="Calibri" panose="020F0502020204030204" pitchFamily="34" charset="0"/>
                        </a:rPr>
                        <a:t>Aadhar Correction, UAN query, Name Correction etc.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7303883281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11 am to 5 pm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Monday to Friday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a:solidFill>
                            <a:srgbClr val="000000"/>
                          </a:solidFill>
                          <a:effectLst/>
                          <a:latin typeface="Calibri" panose="020F0502020204030204" pitchFamily="34" charset="0"/>
                        </a:rPr>
                        <a:t>KYC Helpline / Query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200" b="0" i="0" u="sng" strike="noStrike" dirty="0">
                          <a:solidFill>
                            <a:srgbClr val="0563C1"/>
                          </a:solidFill>
                          <a:effectLst/>
                          <a:latin typeface="Calibri" panose="020F0502020204030204" pitchFamily="34" charset="0"/>
                          <a:hlinkClick r:id="rId5"/>
                        </a:rPr>
                        <a:t>hcl_pf.withdrawal@hcl.com</a:t>
                      </a:r>
                      <a:endParaRPr lang="en-US" sz="1200" b="0" i="0" u="sng" strike="noStrike" dirty="0">
                        <a:solidFill>
                          <a:srgbClr val="0563C1"/>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72595590"/>
                  </a:ext>
                </a:extLst>
              </a:tr>
            </a:tbl>
          </a:graphicData>
        </a:graphic>
      </p:graphicFrame>
    </p:spTree>
    <p:extLst>
      <p:ext uri="{BB962C8B-B14F-4D97-AF65-F5344CB8AC3E}">
        <p14:creationId xmlns:p14="http://schemas.microsoft.com/office/powerpoint/2010/main" val="298766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594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46">
            <a:extLst>
              <a:ext uri="{FF2B5EF4-FFF2-40B4-BE49-F238E27FC236}">
                <a16:creationId xmlns:a16="http://schemas.microsoft.com/office/drawing/2014/main" id="{FE5E626B-3E68-AAE0-97CA-DA11E98D1903}"/>
              </a:ext>
            </a:extLst>
          </p:cNvPr>
          <p:cNvSpPr/>
          <p:nvPr/>
        </p:nvSpPr>
        <p:spPr>
          <a:xfrm>
            <a:off x="161923" y="121049"/>
            <a:ext cx="11868153" cy="6615901"/>
          </a:xfrm>
          <a:prstGeom prst="roundRect">
            <a:avLst>
              <a:gd name="adj" fmla="val 403"/>
            </a:avLst>
          </a:prstGeom>
          <a:solidFill>
            <a:srgbClr val="ED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Transfer Out</a:t>
            </a:r>
            <a:r>
              <a:rPr lang="en-US" sz="3400" dirty="0">
                <a:latin typeface="HCLTech Roobert Medium" pitchFamily="2" charset="77"/>
                <a:cs typeface="HCLTech Roobert Medium" pitchFamily="2" charset="77"/>
              </a:rPr>
              <a:t> Application Procedure</a:t>
            </a:r>
          </a:p>
        </p:txBody>
      </p:sp>
      <p:sp>
        <p:nvSpPr>
          <p:cNvPr id="2" name="Text Placeholder 5">
            <a:extLst>
              <a:ext uri="{FF2B5EF4-FFF2-40B4-BE49-F238E27FC236}">
                <a16:creationId xmlns:a16="http://schemas.microsoft.com/office/drawing/2014/main" id="{A302DA0A-0F5B-61B5-0588-62929D2B3C82}"/>
              </a:ext>
            </a:extLst>
          </p:cNvPr>
          <p:cNvSpPr txBox="1">
            <a:spLocks/>
          </p:cNvSpPr>
          <p:nvPr/>
        </p:nvSpPr>
        <p:spPr>
          <a:xfrm>
            <a:off x="478038" y="1262759"/>
            <a:ext cx="3005391" cy="1730794"/>
          </a:xfrm>
          <a:prstGeom prst="roundRect">
            <a:avLst>
              <a:gd name="adj" fmla="val 3562"/>
            </a:avLst>
          </a:prstGeom>
          <a:solidFill>
            <a:srgbClr val="0070C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latin typeface="HCLTech Roobert" panose="020B0504030202060203" pitchFamily="34" charset="0"/>
                <a:cs typeface="HCLTech Roobert" panose="020B0504030202060203" pitchFamily="34" charset="0"/>
              </a:rPr>
              <a:t>01 </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Arrange Pre-Requisite for PF Transfer</a:t>
            </a:r>
            <a:endParaRPr lang="en-US" sz="3200" b="1" dirty="0">
              <a:solidFill>
                <a:schemeClr val="bg1"/>
              </a:solidFill>
              <a:latin typeface="HCLTech Roobert" panose="020B0504030202060203" pitchFamily="34" charset="0"/>
              <a:cs typeface="HCLTech Roobert" panose="020B0504030202060203" pitchFamily="34" charset="0"/>
            </a:endParaRPr>
          </a:p>
        </p:txBody>
      </p:sp>
      <p:sp>
        <p:nvSpPr>
          <p:cNvPr id="4" name="Text Placeholder 5">
            <a:extLst>
              <a:ext uri="{FF2B5EF4-FFF2-40B4-BE49-F238E27FC236}">
                <a16:creationId xmlns:a16="http://schemas.microsoft.com/office/drawing/2014/main" id="{6CF91B7E-BA28-4AD0-6786-F9986BD6CF36}"/>
              </a:ext>
            </a:extLst>
          </p:cNvPr>
          <p:cNvSpPr txBox="1">
            <a:spLocks/>
          </p:cNvSpPr>
          <p:nvPr/>
        </p:nvSpPr>
        <p:spPr>
          <a:xfrm>
            <a:off x="3699743" y="1262759"/>
            <a:ext cx="3189515" cy="1730794"/>
          </a:xfrm>
          <a:prstGeom prst="roundRect">
            <a:avLst>
              <a:gd name="adj" fmla="val 3562"/>
            </a:avLst>
          </a:prstGeom>
          <a:solidFill>
            <a:srgbClr val="FFC00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latin typeface="HCLTech Roobert" panose="020B0504030202060203" pitchFamily="34" charset="0"/>
                <a:cs typeface="HCLTech Roobert" panose="020B0504030202060203" pitchFamily="34" charset="0"/>
              </a:rPr>
              <a:t>02 </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Login into HCL’s Offboarding Portal and click on PF Portal Link</a:t>
            </a:r>
            <a:endParaRPr lang="en-US" sz="3200" b="1" dirty="0">
              <a:solidFill>
                <a:schemeClr val="bg1"/>
              </a:solidFill>
              <a:latin typeface="HCLTech Roobert" panose="020B0504030202060203" pitchFamily="34" charset="0"/>
              <a:cs typeface="HCLTech Roobert" panose="020B0504030202060203" pitchFamily="34" charset="0"/>
            </a:endParaRPr>
          </a:p>
        </p:txBody>
      </p:sp>
      <p:sp>
        <p:nvSpPr>
          <p:cNvPr id="5" name="Text Placeholder 5">
            <a:extLst>
              <a:ext uri="{FF2B5EF4-FFF2-40B4-BE49-F238E27FC236}">
                <a16:creationId xmlns:a16="http://schemas.microsoft.com/office/drawing/2014/main" id="{FFE8274D-81E3-F896-8529-3D050BB9A461}"/>
              </a:ext>
            </a:extLst>
          </p:cNvPr>
          <p:cNvSpPr txBox="1">
            <a:spLocks/>
          </p:cNvSpPr>
          <p:nvPr/>
        </p:nvSpPr>
        <p:spPr>
          <a:xfrm>
            <a:off x="7105572" y="1262759"/>
            <a:ext cx="2918305" cy="1730794"/>
          </a:xfrm>
          <a:prstGeom prst="roundRect">
            <a:avLst>
              <a:gd name="adj" fmla="val 3562"/>
            </a:avLst>
          </a:prstGeom>
          <a:solidFill>
            <a:srgbClr val="00B0F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latin typeface="HCLTech Roobert" panose="020B0504030202060203" pitchFamily="34" charset="0"/>
                <a:cs typeface="HCLTech Roobert" panose="020B0504030202060203" pitchFamily="34" charset="0"/>
              </a:rPr>
              <a:t>03</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ESS Facto HR Auto Login facility</a:t>
            </a:r>
          </a:p>
          <a:p>
            <a:pPr marL="0" indent="0">
              <a:buFont typeface="Arial" panose="020B0604020202020204" pitchFamily="34" charset="0"/>
              <a:buNone/>
            </a:pPr>
            <a:endParaRPr lang="en-US" sz="3200" b="1" dirty="0">
              <a:solidFill>
                <a:schemeClr val="bg1"/>
              </a:solidFill>
              <a:latin typeface="HCLTech Roobert" panose="020B0504030202060203" pitchFamily="34" charset="0"/>
              <a:cs typeface="HCLTech Roobert" panose="020B0504030202060203" pitchFamily="34" charset="0"/>
            </a:endParaRPr>
          </a:p>
        </p:txBody>
      </p:sp>
      <p:sp>
        <p:nvSpPr>
          <p:cNvPr id="6" name="Text Placeholder 5">
            <a:extLst>
              <a:ext uri="{FF2B5EF4-FFF2-40B4-BE49-F238E27FC236}">
                <a16:creationId xmlns:a16="http://schemas.microsoft.com/office/drawing/2014/main" id="{57FA1077-5FD7-3BD4-4C46-38228C522AFC}"/>
              </a:ext>
            </a:extLst>
          </p:cNvPr>
          <p:cNvSpPr txBox="1">
            <a:spLocks/>
          </p:cNvSpPr>
          <p:nvPr/>
        </p:nvSpPr>
        <p:spPr>
          <a:xfrm>
            <a:off x="478038" y="3429000"/>
            <a:ext cx="3005391" cy="1730794"/>
          </a:xfrm>
          <a:prstGeom prst="roundRect">
            <a:avLst>
              <a:gd name="adj" fmla="val 3562"/>
            </a:avLst>
          </a:prstGeom>
          <a:solidFill>
            <a:schemeClr val="accent6"/>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latin typeface="HCLTech Roobert" panose="020B0504030202060203" pitchFamily="34" charset="0"/>
                <a:cs typeface="HCLTech Roobert" panose="020B0504030202060203" pitchFamily="34" charset="0"/>
              </a:rPr>
              <a:t>04</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Click on Transactions and choose Transfer Out Application Option</a:t>
            </a:r>
          </a:p>
          <a:p>
            <a:pPr marL="0" indent="0">
              <a:buFont typeface="Arial" panose="020B0604020202020204" pitchFamily="34" charset="0"/>
              <a:buNone/>
            </a:pPr>
            <a:endParaRPr lang="en-US" sz="3200" b="1" dirty="0">
              <a:solidFill>
                <a:schemeClr val="bg1"/>
              </a:solidFill>
              <a:latin typeface="HCLTech Roobert" panose="020B0504030202060203" pitchFamily="34" charset="0"/>
              <a:cs typeface="HCLTech Roobert" panose="020B0504030202060203" pitchFamily="34" charset="0"/>
            </a:endParaRPr>
          </a:p>
        </p:txBody>
      </p:sp>
      <p:sp>
        <p:nvSpPr>
          <p:cNvPr id="7" name="Text Placeholder 5">
            <a:extLst>
              <a:ext uri="{FF2B5EF4-FFF2-40B4-BE49-F238E27FC236}">
                <a16:creationId xmlns:a16="http://schemas.microsoft.com/office/drawing/2014/main" id="{21D1499C-C499-D7B5-3264-CB00AD3A3646}"/>
              </a:ext>
            </a:extLst>
          </p:cNvPr>
          <p:cNvSpPr txBox="1">
            <a:spLocks/>
          </p:cNvSpPr>
          <p:nvPr/>
        </p:nvSpPr>
        <p:spPr>
          <a:xfrm>
            <a:off x="3699743" y="3428999"/>
            <a:ext cx="3168677" cy="1730794"/>
          </a:xfrm>
          <a:prstGeom prst="roundRect">
            <a:avLst>
              <a:gd name="adj" fmla="val 3562"/>
            </a:avLst>
          </a:prstGeom>
          <a:solidFill>
            <a:schemeClr val="accent2">
              <a:lumMod val="7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latin typeface="HCLTech Roobert" panose="020B0504030202060203" pitchFamily="34" charset="0"/>
                <a:cs typeface="HCLTech Roobert" panose="020B0504030202060203" pitchFamily="34" charset="0"/>
              </a:rPr>
              <a:t>05</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Fill-in current employers’ details</a:t>
            </a:r>
          </a:p>
          <a:p>
            <a:pPr marL="0" indent="0">
              <a:buFont typeface="Arial" panose="020B0604020202020204" pitchFamily="34" charset="0"/>
              <a:buNone/>
            </a:pPr>
            <a:endParaRPr lang="en-US" sz="3200" b="1" dirty="0">
              <a:solidFill>
                <a:schemeClr val="bg1"/>
              </a:solidFill>
              <a:latin typeface="HCLTech Roobert" panose="020B0504030202060203" pitchFamily="34" charset="0"/>
              <a:cs typeface="HCLTech Roobert" panose="020B0504030202060203" pitchFamily="34" charset="0"/>
            </a:endParaRPr>
          </a:p>
        </p:txBody>
      </p:sp>
      <p:sp>
        <p:nvSpPr>
          <p:cNvPr id="8" name="Text Placeholder 5">
            <a:extLst>
              <a:ext uri="{FF2B5EF4-FFF2-40B4-BE49-F238E27FC236}">
                <a16:creationId xmlns:a16="http://schemas.microsoft.com/office/drawing/2014/main" id="{9F47DB84-1CAE-4573-FB1E-E9ABD80485E0}"/>
              </a:ext>
            </a:extLst>
          </p:cNvPr>
          <p:cNvSpPr txBox="1">
            <a:spLocks/>
          </p:cNvSpPr>
          <p:nvPr/>
        </p:nvSpPr>
        <p:spPr>
          <a:xfrm>
            <a:off x="7105572" y="3428999"/>
            <a:ext cx="2918305" cy="1730794"/>
          </a:xfrm>
          <a:prstGeom prst="roundRect">
            <a:avLst>
              <a:gd name="adj" fmla="val 3562"/>
            </a:avLst>
          </a:prstGeom>
          <a:solidFill>
            <a:srgbClr val="0070C0"/>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chemeClr val="bg1"/>
                </a:solidFill>
                <a:latin typeface="HCLTech Roobert" panose="020B0504030202060203" pitchFamily="34" charset="0"/>
                <a:cs typeface="HCLTech Roobert" panose="020B0504030202060203" pitchFamily="34" charset="0"/>
              </a:rPr>
              <a:t>06</a:t>
            </a:r>
          </a:p>
          <a:p>
            <a:pPr marL="0" indent="0">
              <a:buFont typeface="Arial" panose="020B0604020202020204" pitchFamily="34" charset="0"/>
              <a:buNone/>
            </a:pPr>
            <a:r>
              <a:rPr lang="en-US" sz="2000" b="1" dirty="0">
                <a:solidFill>
                  <a:schemeClr val="bg1"/>
                </a:solidFill>
                <a:latin typeface="HCLTech Roobert" panose="020B0504030202060203" pitchFamily="34" charset="0"/>
                <a:cs typeface="HCLTech Roobert" panose="020B0504030202060203" pitchFamily="34" charset="0"/>
              </a:rPr>
              <a:t>Attach copy of form 13 and submit the application</a:t>
            </a:r>
          </a:p>
          <a:p>
            <a:pPr marL="0" indent="0">
              <a:buFont typeface="Arial" panose="020B0604020202020204" pitchFamily="34" charset="0"/>
              <a:buNone/>
            </a:pPr>
            <a:endParaRPr lang="en-US" sz="3200" b="1" dirty="0">
              <a:solidFill>
                <a:schemeClr val="bg1"/>
              </a:solidFill>
              <a:latin typeface="HCLTech Roobert" panose="020B0504030202060203" pitchFamily="34" charset="0"/>
              <a:cs typeface="HCLTech Roobert" panose="020B0504030202060203" pitchFamily="34" charset="0"/>
            </a:endParaRPr>
          </a:p>
        </p:txBody>
      </p:sp>
      <p:graphicFrame>
        <p:nvGraphicFramePr>
          <p:cNvPr id="10" name="Table 9">
            <a:extLst>
              <a:ext uri="{FF2B5EF4-FFF2-40B4-BE49-F238E27FC236}">
                <a16:creationId xmlns:a16="http://schemas.microsoft.com/office/drawing/2014/main" id="{3A76C5C8-8831-BCAD-F116-1A100C5AE16C}"/>
              </a:ext>
            </a:extLst>
          </p:cNvPr>
          <p:cNvGraphicFramePr>
            <a:graphicFrameLocks noGrp="1"/>
          </p:cNvGraphicFramePr>
          <p:nvPr>
            <p:extLst>
              <p:ext uri="{D42A27DB-BD31-4B8C-83A1-F6EECF244321}">
                <p14:modId xmlns:p14="http://schemas.microsoft.com/office/powerpoint/2010/main" val="1991728883"/>
              </p:ext>
            </p:extLst>
          </p:nvPr>
        </p:nvGraphicFramePr>
        <p:xfrm>
          <a:off x="436723" y="5731619"/>
          <a:ext cx="9587153" cy="571210"/>
        </p:xfrm>
        <a:graphic>
          <a:graphicData uri="http://schemas.openxmlformats.org/drawingml/2006/table">
            <a:tbl>
              <a:tblPr firstRow="1" bandRow="1">
                <a:tableStyleId>{5C22544A-7EE6-4342-B048-85BDC9FD1C3A}</a:tableStyleId>
              </a:tblPr>
              <a:tblGrid>
                <a:gridCol w="9587153">
                  <a:extLst>
                    <a:ext uri="{9D8B030D-6E8A-4147-A177-3AD203B41FA5}">
                      <a16:colId xmlns:a16="http://schemas.microsoft.com/office/drawing/2014/main" val="1764986890"/>
                    </a:ext>
                  </a:extLst>
                </a:gridCol>
              </a:tblGrid>
              <a:tr h="571210">
                <a:tc>
                  <a:txBody>
                    <a:bodyPr/>
                    <a:lstStyle/>
                    <a:p>
                      <a:r>
                        <a:rPr lang="en-US" sz="2400" dirty="0"/>
                        <a:t>Kindly refer to the attached full procedure of application - </a:t>
                      </a:r>
                    </a:p>
                  </a:txBody>
                  <a:tcPr anchor="ctr">
                    <a:solidFill>
                      <a:srgbClr val="7030A0"/>
                    </a:solidFill>
                  </a:tcPr>
                </a:tc>
                <a:extLst>
                  <a:ext uri="{0D108BD9-81ED-4DB2-BD59-A6C34878D82A}">
                    <a16:rowId xmlns:a16="http://schemas.microsoft.com/office/drawing/2014/main" val="146453207"/>
                  </a:ext>
                </a:extLst>
              </a:tr>
            </a:tbl>
          </a:graphicData>
        </a:graphic>
      </p:graphicFrame>
    </p:spTree>
    <p:extLst>
      <p:ext uri="{BB962C8B-B14F-4D97-AF65-F5344CB8AC3E}">
        <p14:creationId xmlns:p14="http://schemas.microsoft.com/office/powerpoint/2010/main" val="1657233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Provident Fund </a:t>
            </a:r>
            <a:r>
              <a:rPr lang="en-US" sz="3400" b="1" u="sng" dirty="0">
                <a:latin typeface="HCLTech Roobert Medium" pitchFamily="2" charset="77"/>
                <a:cs typeface="HCLTech Roobert Medium" pitchFamily="2" charset="77"/>
              </a:rPr>
              <a:t>Transfer Out</a:t>
            </a:r>
            <a:r>
              <a:rPr lang="en-US" sz="3400" dirty="0">
                <a:latin typeface="HCLTech Roobert Medium" pitchFamily="2" charset="77"/>
                <a:cs typeface="HCLTech Roobert Medium" pitchFamily="2" charset="77"/>
              </a:rPr>
              <a:t> Application Procedure</a:t>
            </a:r>
          </a:p>
        </p:txBody>
      </p:sp>
      <p:pic>
        <p:nvPicPr>
          <p:cNvPr id="5" name="Picture 4">
            <a:extLst>
              <a:ext uri="{FF2B5EF4-FFF2-40B4-BE49-F238E27FC236}">
                <a16:creationId xmlns:a16="http://schemas.microsoft.com/office/drawing/2014/main" id="{CF69FB41-92B2-4DAF-4A2B-939563A2AC6F}"/>
              </a:ext>
            </a:extLst>
          </p:cNvPr>
          <p:cNvPicPr>
            <a:picLocks noChangeAspect="1"/>
          </p:cNvPicPr>
          <p:nvPr/>
        </p:nvPicPr>
        <p:blipFill>
          <a:blip r:embed="rId3"/>
          <a:stretch>
            <a:fillRect/>
          </a:stretch>
        </p:blipFill>
        <p:spPr>
          <a:xfrm rot="18925380">
            <a:off x="-1833750" y="1499126"/>
            <a:ext cx="3667499" cy="3667499"/>
          </a:xfrm>
          <a:prstGeom prst="rect">
            <a:avLst/>
          </a:prstGeom>
        </p:spPr>
      </p:pic>
      <p:sp>
        <p:nvSpPr>
          <p:cNvPr id="11" name="TextBox 10">
            <a:extLst>
              <a:ext uri="{FF2B5EF4-FFF2-40B4-BE49-F238E27FC236}">
                <a16:creationId xmlns:a16="http://schemas.microsoft.com/office/drawing/2014/main" id="{1A39E42B-1E80-B8D1-F1DD-A6B7BC66BCF2}"/>
              </a:ext>
            </a:extLst>
          </p:cNvPr>
          <p:cNvSpPr txBox="1"/>
          <p:nvPr/>
        </p:nvSpPr>
        <p:spPr>
          <a:xfrm>
            <a:off x="1300842" y="1589764"/>
            <a:ext cx="10640788" cy="3477875"/>
          </a:xfrm>
          <a:prstGeom prst="rect">
            <a:avLst/>
          </a:prstGeom>
          <a:noFill/>
        </p:spPr>
        <p:txBody>
          <a:bodyPr wrap="square">
            <a:spAutoFit/>
          </a:bodyPr>
          <a:lstStyle/>
          <a:p>
            <a:r>
              <a:rPr lang="en-US" sz="2000" b="1" dirty="0">
                <a:solidFill>
                  <a:schemeClr val="tx1"/>
                </a:solidFill>
                <a:latin typeface="HCLTech Roobert" panose="020B0504030202060203" pitchFamily="34" charset="0"/>
                <a:cs typeface="HCLTech Roobert" panose="020B0504030202060203" pitchFamily="34" charset="0"/>
              </a:rPr>
              <a:t>Form 13 generation procedure on EPFO Portal</a:t>
            </a:r>
          </a:p>
          <a:p>
            <a:endParaRPr lang="en-US" sz="2000" b="1" dirty="0">
              <a:solidFill>
                <a:schemeClr val="tx1"/>
              </a:solidFill>
              <a:latin typeface="HCLTech Roobert" panose="020B0504030202060203" pitchFamily="34" charset="0"/>
              <a:cs typeface="HCLTech Roobert" panose="020B0504030202060203" pitchFamily="34" charset="0"/>
            </a:endParaRPr>
          </a:p>
          <a:p>
            <a:r>
              <a:rPr lang="en-US" sz="2000" dirty="0">
                <a:latin typeface="HCLTech Roobert" panose="020B0504030202060203" pitchFamily="34" charset="0"/>
                <a:cs typeface="HCLTech Roobert" panose="020B0504030202060203" pitchFamily="34" charset="0"/>
              </a:rPr>
              <a:t>Step 1: Log in to the EPFO website using your Universal Account Number (UAN) and the password. Step 2: Under the “Online Services” tab, select “One Member - One EPF Account (Transfer Request)”</a:t>
            </a:r>
            <a:r>
              <a:rPr lang="en-US" sz="2000" kern="1200" dirty="0">
                <a:solidFill>
                  <a:schemeClr val="tx1"/>
                </a:solidFill>
                <a:effectLst/>
                <a:latin typeface="HCLTech Roobert" panose="020B0504030202060203" pitchFamily="34" charset="0"/>
                <a:cs typeface="HCLTech Roobert" panose="020B0504030202060203" pitchFamily="34" charset="0"/>
              </a:rPr>
              <a:t>. Detailed procedure has been explained in the next slides.</a:t>
            </a:r>
          </a:p>
          <a:p>
            <a:endParaRPr lang="en-US" sz="2000" kern="1200" dirty="0">
              <a:solidFill>
                <a:schemeClr val="tx1"/>
              </a:solidFill>
              <a:effectLst/>
              <a:latin typeface="HCLTech Roobert" panose="020B0504030202060203" pitchFamily="34" charset="0"/>
              <a:cs typeface="HCLTech Roobert" panose="020B0504030202060203" pitchFamily="34" charset="0"/>
            </a:endParaRPr>
          </a:p>
          <a:p>
            <a:endParaRPr lang="en-US" sz="2000" kern="1200" dirty="0">
              <a:solidFill>
                <a:schemeClr val="tx1"/>
              </a:solidFill>
              <a:effectLst/>
              <a:latin typeface="HCLTech Roobert" panose="020B0504030202060203" pitchFamily="34" charset="0"/>
              <a:cs typeface="HCLTech Roobert" panose="020B0504030202060203" pitchFamily="34" charset="0"/>
            </a:endParaRPr>
          </a:p>
          <a:p>
            <a:r>
              <a:rPr lang="en-US" sz="2000" kern="1200" dirty="0">
                <a:solidFill>
                  <a:schemeClr val="tx1"/>
                </a:solidFill>
                <a:effectLst/>
                <a:latin typeface="HCLTech Roobert" panose="020B0504030202060203" pitchFamily="34" charset="0"/>
                <a:cs typeface="HCLTech Roobert" panose="020B0504030202060203" pitchFamily="34" charset="0"/>
              </a:rPr>
              <a:t>Download the form 13 from EPFO portal and follow below steps to upload the form on HCL portal to transfer the fund. </a:t>
            </a:r>
          </a:p>
          <a:p>
            <a:pPr marL="342900" indent="-342900">
              <a:buAutoNum type="arabicPeriod"/>
            </a:pPr>
            <a:endParaRPr lang="en-US" sz="2000" b="1" dirty="0">
              <a:latin typeface="HCLTech Roobert" panose="020B0504030202060203" pitchFamily="34" charset="0"/>
              <a:cs typeface="HCLTech Roobert" panose="020B0504030202060203" pitchFamily="34" charset="0"/>
            </a:endParaRPr>
          </a:p>
          <a:p>
            <a:endParaRPr lang="en-US" sz="2000" dirty="0">
              <a:solidFill>
                <a:schemeClr val="tx1"/>
              </a:solidFill>
              <a:latin typeface="HCLTech Roobert" panose="020B0504030202060203" pitchFamily="34" charset="0"/>
              <a:cs typeface="HCLTech Roobert" panose="020B0504030202060203" pitchFamily="34" charset="0"/>
            </a:endParaRPr>
          </a:p>
        </p:txBody>
      </p:sp>
      <p:sp>
        <p:nvSpPr>
          <p:cNvPr id="12" name="Oval 11">
            <a:extLst>
              <a:ext uri="{FF2B5EF4-FFF2-40B4-BE49-F238E27FC236}">
                <a16:creationId xmlns:a16="http://schemas.microsoft.com/office/drawing/2014/main" id="{61E4DC52-979A-C731-CD1A-68AD230B7D2A}"/>
              </a:ext>
            </a:extLst>
          </p:cNvPr>
          <p:cNvSpPr/>
          <p:nvPr/>
        </p:nvSpPr>
        <p:spPr>
          <a:xfrm>
            <a:off x="582384" y="1931875"/>
            <a:ext cx="640371" cy="729682"/>
          </a:xfrm>
          <a:prstGeom prst="ellipse">
            <a:avLst/>
          </a:prstGeom>
          <a:solidFill>
            <a:schemeClr val="accent1"/>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a:t>
            </a:r>
            <a:endParaRPr lang="en-US" b="1" dirty="0"/>
          </a:p>
        </p:txBody>
      </p:sp>
      <p:sp>
        <p:nvSpPr>
          <p:cNvPr id="14" name="Oval 13">
            <a:extLst>
              <a:ext uri="{FF2B5EF4-FFF2-40B4-BE49-F238E27FC236}">
                <a16:creationId xmlns:a16="http://schemas.microsoft.com/office/drawing/2014/main" id="{AD17394B-4B86-0E8F-6A68-284D37B4402B}"/>
              </a:ext>
            </a:extLst>
          </p:cNvPr>
          <p:cNvSpPr/>
          <p:nvPr/>
        </p:nvSpPr>
        <p:spPr>
          <a:xfrm>
            <a:off x="660471" y="3429000"/>
            <a:ext cx="640371" cy="729682"/>
          </a:xfrm>
          <a:prstGeom prst="ellipse">
            <a:avLst/>
          </a:prstGeom>
          <a:solidFill>
            <a:srgbClr val="92D05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2</a:t>
            </a:r>
            <a:endParaRPr lang="en-US" b="1" dirty="0"/>
          </a:p>
        </p:txBody>
      </p:sp>
    </p:spTree>
    <p:extLst>
      <p:ext uri="{BB962C8B-B14F-4D97-AF65-F5344CB8AC3E}">
        <p14:creationId xmlns:p14="http://schemas.microsoft.com/office/powerpoint/2010/main" val="2748149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1D658DC-5B02-B547-B625-5D65C23C0A77}"/>
              </a:ext>
            </a:extLst>
          </p:cNvPr>
          <p:cNvSpPr/>
          <p:nvPr/>
        </p:nvSpPr>
        <p:spPr>
          <a:xfrm>
            <a:off x="0" y="3566726"/>
            <a:ext cx="12192000" cy="32912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A47B7A5-B38D-5C46-8E3F-487422014ACD}"/>
              </a:ext>
            </a:extLst>
          </p:cNvPr>
          <p:cNvSpPr/>
          <p:nvPr/>
        </p:nvSpPr>
        <p:spPr>
          <a:xfrm>
            <a:off x="8295927" y="1595916"/>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B9A9248-CE78-FA49-9E94-1DAA5CA4150A}"/>
              </a:ext>
            </a:extLst>
          </p:cNvPr>
          <p:cNvSpPr/>
          <p:nvPr/>
        </p:nvSpPr>
        <p:spPr>
          <a:xfrm>
            <a:off x="4595464" y="1595916"/>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9A6E372-F4CC-084E-B56B-B7C3AD23D301}"/>
              </a:ext>
            </a:extLst>
          </p:cNvPr>
          <p:cNvSpPr/>
          <p:nvPr/>
        </p:nvSpPr>
        <p:spPr>
          <a:xfrm>
            <a:off x="2295176" y="1610203"/>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BE3E3B7-DB3A-5442-B0A8-DA14CB9268D3}"/>
              </a:ext>
            </a:extLst>
          </p:cNvPr>
          <p:cNvSpPr txBox="1">
            <a:spLocks/>
          </p:cNvSpPr>
          <p:nvPr/>
        </p:nvSpPr>
        <p:spPr>
          <a:xfrm>
            <a:off x="416125" y="442883"/>
            <a:ext cx="11453692" cy="6080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solidFill>
                  <a:schemeClr val="tx1">
                    <a:lumMod val="95000"/>
                    <a:lumOff val="5000"/>
                  </a:schemeClr>
                </a:solidFill>
                <a:latin typeface="HCLTech Roobert Medium" pitchFamily="2" charset="77"/>
                <a:cs typeface="HCLTech Roobert Medium" pitchFamily="2" charset="77"/>
              </a:rPr>
              <a:t>EPFO Login for Employees – Generate form 13</a:t>
            </a:r>
            <a:br>
              <a:rPr lang="en-US" sz="3400" b="1" dirty="0">
                <a:solidFill>
                  <a:schemeClr val="tx1">
                    <a:lumMod val="95000"/>
                    <a:lumOff val="5000"/>
                  </a:schemeClr>
                </a:solidFill>
                <a:latin typeface="HCLTech Roobert SemiBold" pitchFamily="2" charset="77"/>
                <a:cs typeface="HCLTech Roobert SemiBold" pitchFamily="2" charset="77"/>
              </a:rPr>
            </a:br>
            <a:endParaRPr lang="en-US" sz="3400" b="1" dirty="0">
              <a:solidFill>
                <a:schemeClr val="tx1">
                  <a:lumMod val="95000"/>
                  <a:lumOff val="5000"/>
                </a:schemeClr>
              </a:solidFill>
              <a:latin typeface="HCLTech Roobert SemiBold" pitchFamily="2" charset="77"/>
              <a:cs typeface="HCLTech Roobert SemiBold" pitchFamily="2" charset="77"/>
            </a:endParaRPr>
          </a:p>
        </p:txBody>
      </p:sp>
      <p:pic>
        <p:nvPicPr>
          <p:cNvPr id="6" name="Picture 5">
            <a:extLst>
              <a:ext uri="{FF2B5EF4-FFF2-40B4-BE49-F238E27FC236}">
                <a16:creationId xmlns:a16="http://schemas.microsoft.com/office/drawing/2014/main" id="{86D6F148-6D75-A84B-8E51-201D2E28CD16}"/>
              </a:ext>
            </a:extLst>
          </p:cNvPr>
          <p:cNvPicPr>
            <a:picLocks noChangeAspect="1"/>
          </p:cNvPicPr>
          <p:nvPr/>
        </p:nvPicPr>
        <p:blipFill>
          <a:blip r:embed="rId2"/>
          <a:stretch>
            <a:fillRect/>
          </a:stretch>
        </p:blipFill>
        <p:spPr>
          <a:xfrm rot="10800000">
            <a:off x="2396847" y="1747930"/>
            <a:ext cx="289941" cy="215202"/>
          </a:xfrm>
          <a:prstGeom prst="rect">
            <a:avLst/>
          </a:prstGeom>
        </p:spPr>
      </p:pic>
      <p:sp>
        <p:nvSpPr>
          <p:cNvPr id="7" name="TextBox 6">
            <a:extLst>
              <a:ext uri="{FF2B5EF4-FFF2-40B4-BE49-F238E27FC236}">
                <a16:creationId xmlns:a16="http://schemas.microsoft.com/office/drawing/2014/main" id="{173570B5-B750-F447-9C6A-66337A7AE5F2}"/>
              </a:ext>
            </a:extLst>
          </p:cNvPr>
          <p:cNvSpPr txBox="1"/>
          <p:nvPr/>
        </p:nvSpPr>
        <p:spPr>
          <a:xfrm>
            <a:off x="2826304" y="1490008"/>
            <a:ext cx="1923925" cy="1015663"/>
          </a:xfrm>
          <a:prstGeom prst="rect">
            <a:avLst/>
          </a:prstGeom>
          <a:noFill/>
        </p:spPr>
        <p:txBody>
          <a:bodyPr wrap="square" rtlCol="0">
            <a:spAutoFit/>
          </a:bodyPr>
          <a:lstStyle/>
          <a:p>
            <a:r>
              <a:rPr lang="en-US" sz="1500" dirty="0">
                <a:latin typeface="HCLTech Roobert" pitchFamily="2" charset="77"/>
                <a:cs typeface="HCLTech Roobert" pitchFamily="2" charset="77"/>
              </a:rPr>
              <a:t>Under ‘Services’ section,</a:t>
            </a:r>
          </a:p>
          <a:p>
            <a:r>
              <a:rPr lang="en-US" sz="1500" dirty="0">
                <a:latin typeface="HCLTech Roobert" pitchFamily="2" charset="77"/>
                <a:cs typeface="HCLTech Roobert" pitchFamily="2" charset="77"/>
              </a:rPr>
              <a:t>click on ‘For Employees’.</a:t>
            </a:r>
          </a:p>
        </p:txBody>
      </p:sp>
      <p:pic>
        <p:nvPicPr>
          <p:cNvPr id="8" name="Picture 7">
            <a:extLst>
              <a:ext uri="{FF2B5EF4-FFF2-40B4-BE49-F238E27FC236}">
                <a16:creationId xmlns:a16="http://schemas.microsoft.com/office/drawing/2014/main" id="{4B6BE976-E20B-314B-9A02-69FC23D59CAB}"/>
              </a:ext>
            </a:extLst>
          </p:cNvPr>
          <p:cNvPicPr>
            <a:picLocks noChangeAspect="1"/>
          </p:cNvPicPr>
          <p:nvPr/>
        </p:nvPicPr>
        <p:blipFill>
          <a:blip r:embed="rId2"/>
          <a:stretch>
            <a:fillRect/>
          </a:stretch>
        </p:blipFill>
        <p:spPr>
          <a:xfrm rot="10800000">
            <a:off x="4703608" y="1733643"/>
            <a:ext cx="289941" cy="215202"/>
          </a:xfrm>
          <a:prstGeom prst="rect">
            <a:avLst/>
          </a:prstGeom>
        </p:spPr>
      </p:pic>
      <p:sp>
        <p:nvSpPr>
          <p:cNvPr id="9" name="TextBox 8">
            <a:extLst>
              <a:ext uri="{FF2B5EF4-FFF2-40B4-BE49-F238E27FC236}">
                <a16:creationId xmlns:a16="http://schemas.microsoft.com/office/drawing/2014/main" id="{D5BD514E-0235-A640-9C5E-B6EEB589F828}"/>
              </a:ext>
            </a:extLst>
          </p:cNvPr>
          <p:cNvSpPr txBox="1"/>
          <p:nvPr/>
        </p:nvSpPr>
        <p:spPr>
          <a:xfrm>
            <a:off x="5211362" y="1490008"/>
            <a:ext cx="3018240" cy="1477328"/>
          </a:xfrm>
          <a:prstGeom prst="rect">
            <a:avLst/>
          </a:prstGeom>
          <a:noFill/>
        </p:spPr>
        <p:txBody>
          <a:bodyPr wrap="square" rtlCol="0">
            <a:spAutoFit/>
          </a:bodyPr>
          <a:lstStyle/>
          <a:p>
            <a:r>
              <a:rPr lang="en-US" sz="1500" dirty="0">
                <a:latin typeface="HCLTech Roobert" pitchFamily="2" charset="77"/>
                <a:cs typeface="HCLTech Roobert" pitchFamily="2" charset="77"/>
              </a:rPr>
              <a:t>As the new dashboard opens</a:t>
            </a:r>
          </a:p>
          <a:p>
            <a:r>
              <a:rPr lang="en-US" sz="1500" dirty="0">
                <a:latin typeface="HCLTech Roobert" pitchFamily="2" charset="77"/>
                <a:cs typeface="HCLTech Roobert" pitchFamily="2" charset="77"/>
              </a:rPr>
              <a:t>up, go to Member UAN/Online Services (in the ‘Services’ section). You can also go directly to the EPFO Member Portal/e-SEWA Portal.</a:t>
            </a:r>
          </a:p>
        </p:txBody>
      </p:sp>
      <p:pic>
        <p:nvPicPr>
          <p:cNvPr id="10" name="Picture 9">
            <a:extLst>
              <a:ext uri="{FF2B5EF4-FFF2-40B4-BE49-F238E27FC236}">
                <a16:creationId xmlns:a16="http://schemas.microsoft.com/office/drawing/2014/main" id="{CDB97991-8BDF-DD4F-8056-5F49BA9775DE}"/>
              </a:ext>
            </a:extLst>
          </p:cNvPr>
          <p:cNvPicPr>
            <a:picLocks noChangeAspect="1"/>
          </p:cNvPicPr>
          <p:nvPr/>
        </p:nvPicPr>
        <p:blipFill>
          <a:blip r:embed="rId2"/>
          <a:stretch>
            <a:fillRect/>
          </a:stretch>
        </p:blipFill>
        <p:spPr>
          <a:xfrm rot="10800000">
            <a:off x="8404551" y="1733641"/>
            <a:ext cx="289942" cy="215203"/>
          </a:xfrm>
          <a:prstGeom prst="rect">
            <a:avLst/>
          </a:prstGeom>
        </p:spPr>
      </p:pic>
      <p:sp>
        <p:nvSpPr>
          <p:cNvPr id="12" name="TextBox 11">
            <a:extLst>
              <a:ext uri="{FF2B5EF4-FFF2-40B4-BE49-F238E27FC236}">
                <a16:creationId xmlns:a16="http://schemas.microsoft.com/office/drawing/2014/main" id="{46DEA62C-08F2-EB47-A7F3-82594FA2BD53}"/>
              </a:ext>
            </a:extLst>
          </p:cNvPr>
          <p:cNvSpPr txBox="1"/>
          <p:nvPr/>
        </p:nvSpPr>
        <p:spPr>
          <a:xfrm>
            <a:off x="8883730" y="1490008"/>
            <a:ext cx="2986087" cy="1938992"/>
          </a:xfrm>
          <a:prstGeom prst="rect">
            <a:avLst/>
          </a:prstGeom>
          <a:noFill/>
        </p:spPr>
        <p:txBody>
          <a:bodyPr wrap="square" rtlCol="0">
            <a:spAutoFit/>
          </a:bodyPr>
          <a:lstStyle/>
          <a:p>
            <a:r>
              <a:rPr lang="en-US" sz="1500" dirty="0">
                <a:latin typeface="HCLTech Roobert" pitchFamily="2" charset="77"/>
                <a:cs typeface="HCLTech Roobert" pitchFamily="2" charset="77"/>
              </a:rPr>
              <a:t>Now login using UAN which is possible if you have an activated UAN (Universal Account Number). Below the ‘login’ section, there’s also an option to activate UAN. In case you have not activated it, click on ‘Activate UAN’</a:t>
            </a:r>
          </a:p>
        </p:txBody>
      </p:sp>
      <p:pic>
        <p:nvPicPr>
          <p:cNvPr id="16" name="Content Placeholder 4" descr="A screenshot of a computer&#10;&#10;Description automatically generated">
            <a:extLst>
              <a:ext uri="{FF2B5EF4-FFF2-40B4-BE49-F238E27FC236}">
                <a16:creationId xmlns:a16="http://schemas.microsoft.com/office/drawing/2014/main" id="{32B5C4DB-8037-D148-AE6E-B3D4AAA27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789" y="3890665"/>
            <a:ext cx="2916408" cy="22251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7" name="Picture 16" descr="A screenshot of a service&#10;&#10;Description automatically generated">
            <a:extLst>
              <a:ext uri="{FF2B5EF4-FFF2-40B4-BE49-F238E27FC236}">
                <a16:creationId xmlns:a16="http://schemas.microsoft.com/office/drawing/2014/main" id="{4B814E91-717E-1845-8890-EFDED1D0C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008" y="3890665"/>
            <a:ext cx="2916408" cy="22251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8" name="Picture 17" descr="A screenshot of a login screen&#10;&#10;Description automatically generated">
            <a:extLst>
              <a:ext uri="{FF2B5EF4-FFF2-40B4-BE49-F238E27FC236}">
                <a16:creationId xmlns:a16="http://schemas.microsoft.com/office/drawing/2014/main" id="{B3D87D10-4477-D647-A2ED-CE807BF383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0316" y="3890665"/>
            <a:ext cx="3069907" cy="22251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extBox 1">
            <a:extLst>
              <a:ext uri="{FF2B5EF4-FFF2-40B4-BE49-F238E27FC236}">
                <a16:creationId xmlns:a16="http://schemas.microsoft.com/office/drawing/2014/main" id="{E2106BF2-2B33-BA74-76A9-F72EAD19CA1C}"/>
              </a:ext>
            </a:extLst>
          </p:cNvPr>
          <p:cNvSpPr txBox="1"/>
          <p:nvPr/>
        </p:nvSpPr>
        <p:spPr>
          <a:xfrm>
            <a:off x="81280" y="1490008"/>
            <a:ext cx="2401037" cy="1477328"/>
          </a:xfrm>
          <a:prstGeom prst="rect">
            <a:avLst/>
          </a:prstGeom>
          <a:noFill/>
        </p:spPr>
        <p:txBody>
          <a:bodyPr wrap="square" rtlCol="0">
            <a:spAutoFit/>
          </a:bodyPr>
          <a:lstStyle/>
          <a:p>
            <a:r>
              <a:rPr lang="en-US" sz="1500" dirty="0">
                <a:latin typeface="HCLTech Roobert" pitchFamily="2" charset="77"/>
                <a:cs typeface="HCLTech Roobert" pitchFamily="2" charset="77"/>
              </a:rPr>
              <a:t>Go to the </a:t>
            </a:r>
            <a:r>
              <a:rPr lang="en-US" sz="1500" dirty="0">
                <a:latin typeface="HCLTech Roobert" pitchFamily="2" charset="77"/>
                <a:cs typeface="HCLTech Roobert" pitchFamily="2" charset="77"/>
                <a:hlinkClick r:id="" action="ppaction://noaction">
                  <a:extLst>
                    <a:ext uri="{A12FA001-AC4F-418D-AE19-62706E023703}">
                      <ahyp:hlinkClr xmlns:ahyp="http://schemas.microsoft.com/office/drawing/2018/hyperlinkcolor" val="tx"/>
                    </a:ext>
                  </a:extLst>
                </a:hlinkClick>
              </a:rPr>
              <a:t>EPFO</a:t>
            </a:r>
          </a:p>
          <a:p>
            <a:r>
              <a:rPr lang="en-US" sz="1500" dirty="0">
                <a:latin typeface="HCLTech Roobert" pitchFamily="2" charset="77"/>
                <a:cs typeface="HCLTech Roobert" pitchFamily="2" charset="77"/>
                <a:hlinkClick r:id="" action="ppaction://noaction">
                  <a:extLst>
                    <a:ext uri="{A12FA001-AC4F-418D-AE19-62706E023703}">
                      <ahyp:hlinkClr xmlns:ahyp="http://schemas.microsoft.com/office/drawing/2018/hyperlinkcolor" val="tx"/>
                    </a:ext>
                  </a:extLst>
                </a:hlinkClick>
              </a:rPr>
              <a:t>Unified Login </a:t>
            </a:r>
            <a:r>
              <a:rPr lang="en-US" sz="1500" dirty="0">
                <a:latin typeface="HCLTech Roobert" pitchFamily="2" charset="77"/>
                <a:cs typeface="HCLTech Roobert" pitchFamily="2" charset="77"/>
                <a:hlinkClick r:id="rId6">
                  <a:extLst>
                    <a:ext uri="{A12FA001-AC4F-418D-AE19-62706E023703}">
                      <ahyp:hlinkClr xmlns:ahyp="http://schemas.microsoft.com/office/drawing/2018/hyperlinkcolor" val="tx"/>
                    </a:ext>
                  </a:extLst>
                </a:hlinkClick>
              </a:rPr>
              <a:t>portal</a:t>
            </a:r>
            <a:r>
              <a:rPr lang="en-US" sz="1500" dirty="0">
                <a:latin typeface="HCLTech Roobert" pitchFamily="2" charset="77"/>
                <a:cs typeface="HCLTech Roobert" pitchFamily="2" charset="77"/>
              </a:rPr>
              <a:t> / open below Link </a:t>
            </a:r>
            <a:r>
              <a:rPr lang="en-US" sz="1500" b="1" u="sng" dirty="0">
                <a:solidFill>
                  <a:schemeClr val="accent5">
                    <a:lumMod val="75000"/>
                  </a:schemeClr>
                </a:solidFill>
                <a:latin typeface="HCLTech Roobert" pitchFamily="2" charset="77"/>
                <a:cs typeface="HCLTech Roobert" pitchFamily="2" charset="77"/>
              </a:rPr>
              <a:t>https://unifiedportal-mem.epfindia.gov.in/memberinterface/</a:t>
            </a:r>
          </a:p>
        </p:txBody>
      </p:sp>
    </p:spTree>
    <p:extLst>
      <p:ext uri="{BB962C8B-B14F-4D97-AF65-F5344CB8AC3E}">
        <p14:creationId xmlns:p14="http://schemas.microsoft.com/office/powerpoint/2010/main" val="422401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11814B6-63FD-579B-D4DF-AD3E587FAA0A}"/>
              </a:ext>
            </a:extLst>
          </p:cNvPr>
          <p:cNvSpPr/>
          <p:nvPr/>
        </p:nvSpPr>
        <p:spPr>
          <a:xfrm>
            <a:off x="6391790" y="3993824"/>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Form 13 (PF Transfer out) Generation Procedure</a:t>
            </a:r>
          </a:p>
        </p:txBody>
      </p:sp>
      <p:pic>
        <p:nvPicPr>
          <p:cNvPr id="3" name="Picture 2">
            <a:extLst>
              <a:ext uri="{FF2B5EF4-FFF2-40B4-BE49-F238E27FC236}">
                <a16:creationId xmlns:a16="http://schemas.microsoft.com/office/drawing/2014/main" id="{20C533FC-5C8A-4D07-12CE-8D5E1BA79620}"/>
              </a:ext>
            </a:extLst>
          </p:cNvPr>
          <p:cNvPicPr>
            <a:picLocks noChangeAspect="1"/>
          </p:cNvPicPr>
          <p:nvPr/>
        </p:nvPicPr>
        <p:blipFill>
          <a:blip r:embed="rId3"/>
          <a:stretch>
            <a:fillRect/>
          </a:stretch>
        </p:blipFill>
        <p:spPr>
          <a:xfrm>
            <a:off x="5002666" y="1025237"/>
            <a:ext cx="6220506" cy="2066306"/>
          </a:xfrm>
          <a:prstGeom prst="rect">
            <a:avLst/>
          </a:prstGeom>
          <a:ln w="38100" cap="sq">
            <a:solidFill>
              <a:schemeClr val="accent2"/>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B0B3333C-804C-2E9C-B0FE-19F0F7C1750D}"/>
              </a:ext>
            </a:extLst>
          </p:cNvPr>
          <p:cNvSpPr txBox="1"/>
          <p:nvPr/>
        </p:nvSpPr>
        <p:spPr>
          <a:xfrm>
            <a:off x="801768" y="1596447"/>
            <a:ext cx="4200898" cy="784830"/>
          </a:xfrm>
          <a:prstGeom prst="rect">
            <a:avLst/>
          </a:prstGeom>
          <a:noFill/>
        </p:spPr>
        <p:txBody>
          <a:bodyPr wrap="square" rtlCol="0">
            <a:spAutoFit/>
          </a:bodyPr>
          <a:lstStyle/>
          <a:p>
            <a:r>
              <a:rPr lang="en-US" sz="1500" dirty="0">
                <a:latin typeface="HCLTech Roobert" pitchFamily="2" charset="77"/>
                <a:cs typeface="HCLTech Roobert" pitchFamily="2" charset="77"/>
              </a:rPr>
              <a:t>Post login, click on Online Services and then ONE MEMEBR – ONE EPF ACCOUNT (TRANSFER REQUEST)</a:t>
            </a:r>
          </a:p>
        </p:txBody>
      </p:sp>
      <p:sp>
        <p:nvSpPr>
          <p:cNvPr id="13" name="Oval 12">
            <a:extLst>
              <a:ext uri="{FF2B5EF4-FFF2-40B4-BE49-F238E27FC236}">
                <a16:creationId xmlns:a16="http://schemas.microsoft.com/office/drawing/2014/main" id="{3B85ACF1-9A1E-DC3A-6D96-F4C69E71C163}"/>
              </a:ext>
            </a:extLst>
          </p:cNvPr>
          <p:cNvSpPr/>
          <p:nvPr/>
        </p:nvSpPr>
        <p:spPr>
          <a:xfrm>
            <a:off x="219325" y="1639184"/>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3C3D7A-740F-D081-48EA-979EA9F9D7C8}"/>
              </a:ext>
            </a:extLst>
          </p:cNvPr>
          <p:cNvPicPr>
            <a:picLocks noChangeAspect="1"/>
          </p:cNvPicPr>
          <p:nvPr/>
        </p:nvPicPr>
        <p:blipFill>
          <a:blip r:embed="rId4"/>
          <a:stretch>
            <a:fillRect/>
          </a:stretch>
        </p:blipFill>
        <p:spPr>
          <a:xfrm rot="10800000">
            <a:off x="323730" y="1780958"/>
            <a:ext cx="289942" cy="215203"/>
          </a:xfrm>
          <a:prstGeom prst="rect">
            <a:avLst/>
          </a:prstGeom>
        </p:spPr>
      </p:pic>
      <p:pic>
        <p:nvPicPr>
          <p:cNvPr id="16" name="Picture 15">
            <a:extLst>
              <a:ext uri="{FF2B5EF4-FFF2-40B4-BE49-F238E27FC236}">
                <a16:creationId xmlns:a16="http://schemas.microsoft.com/office/drawing/2014/main" id="{6FF415C3-3E40-A6F2-D0EA-51119D7B64C2}"/>
              </a:ext>
            </a:extLst>
          </p:cNvPr>
          <p:cNvPicPr>
            <a:picLocks noChangeAspect="1"/>
          </p:cNvPicPr>
          <p:nvPr/>
        </p:nvPicPr>
        <p:blipFill>
          <a:blip r:embed="rId5"/>
          <a:stretch>
            <a:fillRect/>
          </a:stretch>
        </p:blipFill>
        <p:spPr>
          <a:xfrm>
            <a:off x="412944" y="3562279"/>
            <a:ext cx="5683055" cy="2315572"/>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BAE66594-9A76-253E-F2BA-911A1296E2FB}"/>
              </a:ext>
            </a:extLst>
          </p:cNvPr>
          <p:cNvSpPr txBox="1"/>
          <p:nvPr/>
        </p:nvSpPr>
        <p:spPr>
          <a:xfrm>
            <a:off x="7191683" y="4100161"/>
            <a:ext cx="4200898" cy="830997"/>
          </a:xfrm>
          <a:prstGeom prst="rect">
            <a:avLst/>
          </a:prstGeom>
          <a:noFill/>
        </p:spPr>
        <p:txBody>
          <a:bodyPr wrap="square" rtlCol="0">
            <a:spAutoFit/>
          </a:bodyPr>
          <a:lstStyle/>
          <a:p>
            <a:r>
              <a:rPr lang="en-US" sz="1600" dirty="0">
                <a:latin typeface="HCLTech Roobert" pitchFamily="2" charset="77"/>
                <a:cs typeface="HCLTech Roobert" pitchFamily="2" charset="77"/>
              </a:rPr>
              <a:t>Entre Current PF Number, Select current employer and enter member id / UAN id and click on Get Details…</a:t>
            </a:r>
          </a:p>
        </p:txBody>
      </p:sp>
      <p:pic>
        <p:nvPicPr>
          <p:cNvPr id="18" name="Picture 17">
            <a:extLst>
              <a:ext uri="{FF2B5EF4-FFF2-40B4-BE49-F238E27FC236}">
                <a16:creationId xmlns:a16="http://schemas.microsoft.com/office/drawing/2014/main" id="{CCF07D9F-5A96-1AFA-A31D-F99AF218BDF2}"/>
              </a:ext>
            </a:extLst>
          </p:cNvPr>
          <p:cNvPicPr>
            <a:picLocks noChangeAspect="1"/>
          </p:cNvPicPr>
          <p:nvPr/>
        </p:nvPicPr>
        <p:blipFill>
          <a:blip r:embed="rId4"/>
          <a:stretch>
            <a:fillRect/>
          </a:stretch>
        </p:blipFill>
        <p:spPr>
          <a:xfrm>
            <a:off x="6496195" y="4137982"/>
            <a:ext cx="289942" cy="215203"/>
          </a:xfrm>
          <a:prstGeom prst="rect">
            <a:avLst/>
          </a:prstGeom>
        </p:spPr>
      </p:pic>
    </p:spTree>
    <p:extLst>
      <p:ext uri="{BB962C8B-B14F-4D97-AF65-F5344CB8AC3E}">
        <p14:creationId xmlns:p14="http://schemas.microsoft.com/office/powerpoint/2010/main" val="415662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1071705"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dirty="0">
                <a:latin typeface="HCLTech Roobert Medium" pitchFamily="2" charset="77"/>
                <a:cs typeface="HCLTech Roobert Medium" pitchFamily="2" charset="77"/>
              </a:rPr>
              <a:t>Form 13 (PF Transfer out) Generation Procedure</a:t>
            </a:r>
          </a:p>
        </p:txBody>
      </p:sp>
      <p:sp>
        <p:nvSpPr>
          <p:cNvPr id="10" name="TextBox 9">
            <a:extLst>
              <a:ext uri="{FF2B5EF4-FFF2-40B4-BE49-F238E27FC236}">
                <a16:creationId xmlns:a16="http://schemas.microsoft.com/office/drawing/2014/main" id="{B0B3333C-804C-2E9C-B0FE-19F0F7C1750D}"/>
              </a:ext>
            </a:extLst>
          </p:cNvPr>
          <p:cNvSpPr txBox="1"/>
          <p:nvPr/>
        </p:nvSpPr>
        <p:spPr>
          <a:xfrm>
            <a:off x="801768" y="1726976"/>
            <a:ext cx="4200898" cy="1246495"/>
          </a:xfrm>
          <a:prstGeom prst="rect">
            <a:avLst/>
          </a:prstGeom>
          <a:noFill/>
        </p:spPr>
        <p:txBody>
          <a:bodyPr wrap="square" rtlCol="0">
            <a:spAutoFit/>
          </a:bodyPr>
          <a:lstStyle/>
          <a:p>
            <a:r>
              <a:rPr lang="en-US" sz="1500" dirty="0">
                <a:latin typeface="HCLTech Roobert" pitchFamily="2" charset="77"/>
                <a:cs typeface="HCLTech Roobert" pitchFamily="2" charset="77"/>
              </a:rPr>
              <a:t>Click on Get OTP, Enter OTP and submit.</a:t>
            </a:r>
          </a:p>
          <a:p>
            <a:endParaRPr lang="en-US" sz="1500" dirty="0">
              <a:latin typeface="HCLTech Roobert" pitchFamily="2" charset="77"/>
              <a:cs typeface="HCLTech Roobert" pitchFamily="2" charset="77"/>
            </a:endParaRPr>
          </a:p>
          <a:p>
            <a:r>
              <a:rPr lang="en-US" sz="1500" dirty="0">
                <a:latin typeface="HCLTech Roobert" pitchFamily="2" charset="77"/>
                <a:cs typeface="HCLTech Roobert" pitchFamily="2" charset="77"/>
              </a:rPr>
              <a:t>Post submit it, download the application form and follow the procedures explained on next slides to upload the form on HCL PF Portal. </a:t>
            </a:r>
          </a:p>
        </p:txBody>
      </p:sp>
      <p:sp>
        <p:nvSpPr>
          <p:cNvPr id="13" name="Oval 12">
            <a:extLst>
              <a:ext uri="{FF2B5EF4-FFF2-40B4-BE49-F238E27FC236}">
                <a16:creationId xmlns:a16="http://schemas.microsoft.com/office/drawing/2014/main" id="{3B85ACF1-9A1E-DC3A-6D96-F4C69E71C163}"/>
              </a:ext>
            </a:extLst>
          </p:cNvPr>
          <p:cNvSpPr/>
          <p:nvPr/>
        </p:nvSpPr>
        <p:spPr>
          <a:xfrm>
            <a:off x="219325" y="1639184"/>
            <a:ext cx="498752" cy="49875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23C3D7A-740F-D081-48EA-979EA9F9D7C8}"/>
              </a:ext>
            </a:extLst>
          </p:cNvPr>
          <p:cNvPicPr>
            <a:picLocks noChangeAspect="1"/>
          </p:cNvPicPr>
          <p:nvPr/>
        </p:nvPicPr>
        <p:blipFill>
          <a:blip r:embed="rId3"/>
          <a:stretch>
            <a:fillRect/>
          </a:stretch>
        </p:blipFill>
        <p:spPr>
          <a:xfrm rot="10800000">
            <a:off x="323730" y="1780958"/>
            <a:ext cx="289942" cy="215203"/>
          </a:xfrm>
          <a:prstGeom prst="rect">
            <a:avLst/>
          </a:prstGeom>
        </p:spPr>
      </p:pic>
      <p:pic>
        <p:nvPicPr>
          <p:cNvPr id="2" name="Picture 1">
            <a:extLst>
              <a:ext uri="{FF2B5EF4-FFF2-40B4-BE49-F238E27FC236}">
                <a16:creationId xmlns:a16="http://schemas.microsoft.com/office/drawing/2014/main" id="{FBEAB0D2-0F7E-E5CD-C4D5-6E0067E9157E}"/>
              </a:ext>
            </a:extLst>
          </p:cNvPr>
          <p:cNvPicPr>
            <a:picLocks noChangeAspect="1"/>
          </p:cNvPicPr>
          <p:nvPr/>
        </p:nvPicPr>
        <p:blipFill>
          <a:blip r:embed="rId4"/>
          <a:stretch>
            <a:fillRect/>
          </a:stretch>
        </p:blipFill>
        <p:spPr>
          <a:xfrm>
            <a:off x="5086357" y="955731"/>
            <a:ext cx="5668729" cy="2821611"/>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2168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46">
            <a:extLst>
              <a:ext uri="{FF2B5EF4-FFF2-40B4-BE49-F238E27FC236}">
                <a16:creationId xmlns:a16="http://schemas.microsoft.com/office/drawing/2014/main" id="{D6DF5F0C-E71D-AB15-70DB-1A1F9510E1D3}"/>
              </a:ext>
            </a:extLst>
          </p:cNvPr>
          <p:cNvSpPr/>
          <p:nvPr/>
        </p:nvSpPr>
        <p:spPr>
          <a:xfrm>
            <a:off x="161923" y="121049"/>
            <a:ext cx="11868153" cy="6615901"/>
          </a:xfrm>
          <a:prstGeom prst="roundRect">
            <a:avLst>
              <a:gd name="adj" fmla="val 403"/>
            </a:avLst>
          </a:prstGeom>
          <a:solidFill>
            <a:srgbClr val="EDF0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itle 1">
            <a:extLst>
              <a:ext uri="{FF2B5EF4-FFF2-40B4-BE49-F238E27FC236}">
                <a16:creationId xmlns:a16="http://schemas.microsoft.com/office/drawing/2014/main" id="{A53BBDF6-A760-9B42-81CF-DDCA4165814E}"/>
              </a:ext>
            </a:extLst>
          </p:cNvPr>
          <p:cNvSpPr txBox="1">
            <a:spLocks/>
          </p:cNvSpPr>
          <p:nvPr/>
        </p:nvSpPr>
        <p:spPr>
          <a:xfrm>
            <a:off x="478038" y="454027"/>
            <a:ext cx="10875762" cy="5712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a:latin typeface="HCLTech Roobert Medium" pitchFamily="2" charset="77"/>
                <a:cs typeface="HCLTech Roobert Medium" pitchFamily="2" charset="77"/>
              </a:rPr>
              <a:t>Offboarding Login Procedure</a:t>
            </a:r>
            <a:endParaRPr lang="en-US" sz="3400" dirty="0">
              <a:latin typeface="HCLTech Roobert Medium" pitchFamily="2" charset="77"/>
              <a:cs typeface="HCLTech Roobert Medium" pitchFamily="2" charset="77"/>
            </a:endParaRPr>
          </a:p>
        </p:txBody>
      </p:sp>
      <p:sp>
        <p:nvSpPr>
          <p:cNvPr id="7" name="TextBox 6">
            <a:extLst>
              <a:ext uri="{FF2B5EF4-FFF2-40B4-BE49-F238E27FC236}">
                <a16:creationId xmlns:a16="http://schemas.microsoft.com/office/drawing/2014/main" id="{C09518E0-64C6-2E62-BA8F-776043F08971}"/>
              </a:ext>
            </a:extLst>
          </p:cNvPr>
          <p:cNvSpPr txBox="1"/>
          <p:nvPr/>
        </p:nvSpPr>
        <p:spPr>
          <a:xfrm>
            <a:off x="185056" y="1025237"/>
            <a:ext cx="11625944" cy="800219"/>
          </a:xfrm>
          <a:prstGeom prst="rect">
            <a:avLst/>
          </a:prstGeom>
          <a:noFill/>
        </p:spPr>
        <p:txBody>
          <a:bodyPr wrap="square">
            <a:spAutoFit/>
          </a:bodyP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800" b="1" dirty="0">
                <a:solidFill>
                  <a:schemeClr val="tx1"/>
                </a:solidFill>
                <a:latin typeface="HCLTech Roobert" panose="020B0504030202060203" pitchFamily="34" charset="0"/>
                <a:cs typeface="HCLTech Roobert" panose="020B0504030202060203" pitchFamily="34" charset="0"/>
              </a:rPr>
              <a:t>Step 1</a:t>
            </a:r>
            <a:r>
              <a:rPr lang="en-US" sz="1800" dirty="0">
                <a:solidFill>
                  <a:schemeClr val="tx1"/>
                </a:solidFill>
                <a:latin typeface="HCLTech Roobert" panose="020B0504030202060203" pitchFamily="34" charset="0"/>
                <a:cs typeface="HCLTech Roobert" panose="020B0504030202060203" pitchFamily="34" charset="0"/>
              </a:rPr>
              <a:t>: </a:t>
            </a:r>
            <a:r>
              <a:rPr lang="en-US" sz="1800" b="0" dirty="0">
                <a:solidFill>
                  <a:schemeClr val="tx1"/>
                </a:solidFill>
                <a:latin typeface="HCLTech Roobert" panose="020B0504030202060203" pitchFamily="34" charset="0"/>
                <a:cs typeface="HCLTech Roobert" panose="020B0504030202060203" pitchFamily="34" charset="0"/>
              </a:rPr>
              <a:t>Please </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visit separation portal through this link</a:t>
            </a:r>
            <a:r>
              <a:rPr lang="en-US" sz="1800" b="1" u="none" kern="1200" baseline="0" dirty="0">
                <a:solidFill>
                  <a:schemeClr val="tx1"/>
                </a:solidFill>
                <a:effectLst/>
                <a:latin typeface="HCLTech Roobert" panose="020B0504030202060203" pitchFamily="34" charset="0"/>
                <a:cs typeface="HCLTech Roobert" panose="020B0504030202060203" pitchFamily="34" charset="0"/>
              </a:rPr>
              <a:t> </a:t>
            </a:r>
            <a:r>
              <a:rPr lang="en-US" sz="1800" b="1" u="sng" kern="1200" baseline="0" dirty="0">
                <a:solidFill>
                  <a:srgbClr val="00B0F0"/>
                </a:solidFill>
                <a:effectLst/>
                <a:latin typeface="HCLTech Roobert" panose="020B0504030202060203" pitchFamily="34" charset="0"/>
                <a:cs typeface="HCLTech Roobert" panose="020B0504030202060203" pitchFamily="34" charset="0"/>
                <a:hlinkClick r:id="rId3">
                  <a:extLst>
                    <a:ext uri="{A12FA001-AC4F-418D-AE19-62706E023703}">
                      <ahyp:hlinkClr xmlns:ahyp="http://schemas.microsoft.com/office/drawing/2018/hyperlinkcolor" val="tx"/>
                    </a:ext>
                  </a:extLst>
                </a:hlinkClick>
              </a:rPr>
              <a:t>https://wf4.myhcl.com/MySeparation/Login/Ex-HCLitesLogin.aspx</a:t>
            </a:r>
            <a:r>
              <a:rPr lang="en-US" sz="1800" b="1" u="none" kern="1200" baseline="0" dirty="0">
                <a:solidFill>
                  <a:srgbClr val="00B0F0"/>
                </a:solidFill>
                <a:effectLst/>
                <a:latin typeface="HCLTech Roobert" panose="020B0504030202060203" pitchFamily="34" charset="0"/>
                <a:cs typeface="HCLTech Roobert" panose="020B0504030202060203" pitchFamily="34" charset="0"/>
              </a:rPr>
              <a:t>.</a:t>
            </a:r>
            <a:r>
              <a:rPr lang="en-US" sz="1800" b="1" u="none" kern="1200" baseline="0" dirty="0">
                <a:solidFill>
                  <a:schemeClr val="tx1"/>
                </a:solidFill>
                <a:effectLst/>
                <a:latin typeface="HCLTech Roobert" panose="020B0504030202060203" pitchFamily="34" charset="0"/>
                <a:cs typeface="HCLTech Roobert" panose="020B0504030202060203" pitchFamily="34" charset="0"/>
              </a:rPr>
              <a:t> </a:t>
            </a:r>
            <a:r>
              <a:rPr lang="en-US" sz="1800" b="0" u="none" kern="1200" baseline="0" dirty="0">
                <a:solidFill>
                  <a:schemeClr val="tx1"/>
                </a:solidFill>
                <a:effectLst/>
                <a:latin typeface="HCLTech Roobert" panose="020B0504030202060203" pitchFamily="34" charset="0"/>
                <a:cs typeface="HCLTech Roobert" panose="020B0504030202060203" pitchFamily="34" charset="0"/>
              </a:rPr>
              <a:t>(Separation portal will open as provided below in screenshot)</a:t>
            </a:r>
          </a:p>
        </p:txBody>
      </p:sp>
      <p:pic>
        <p:nvPicPr>
          <p:cNvPr id="8" name="Picture 7">
            <a:extLst>
              <a:ext uri="{FF2B5EF4-FFF2-40B4-BE49-F238E27FC236}">
                <a16:creationId xmlns:a16="http://schemas.microsoft.com/office/drawing/2014/main" id="{7BE78EA8-4AF3-B32D-E99D-959DE100F366}"/>
              </a:ext>
            </a:extLst>
          </p:cNvPr>
          <p:cNvPicPr>
            <a:picLocks noChangeAspect="1"/>
          </p:cNvPicPr>
          <p:nvPr/>
        </p:nvPicPr>
        <p:blipFill>
          <a:blip r:embed="rId4"/>
          <a:stretch>
            <a:fillRect/>
          </a:stretch>
        </p:blipFill>
        <p:spPr>
          <a:xfrm>
            <a:off x="4198736" y="1824712"/>
            <a:ext cx="4752528"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2E0645E6-A1E8-D5C1-323B-E912530A9EB9}"/>
              </a:ext>
            </a:extLst>
          </p:cNvPr>
          <p:cNvSpPr txBox="1"/>
          <p:nvPr/>
        </p:nvSpPr>
        <p:spPr>
          <a:xfrm>
            <a:off x="854061" y="6059842"/>
            <a:ext cx="11729824" cy="677108"/>
          </a:xfrm>
          <a:prstGeom prst="rect">
            <a:avLst/>
          </a:prstGeom>
          <a:noFill/>
        </p:spPr>
        <p:txBody>
          <a:bodyPr wrap="square">
            <a:spAutoFit/>
          </a:bodyPr>
          <a:lstStyle/>
          <a:p>
            <a:pPr fontAlgn="base">
              <a:spcBef>
                <a:spcPct val="0"/>
              </a:spcBef>
              <a:spcAft>
                <a:spcPct val="0"/>
              </a:spcAft>
              <a:defRPr/>
            </a:pPr>
            <a:r>
              <a:rPr lang="en-US" sz="1600" b="1" u="none" kern="1200" baseline="0" dirty="0">
                <a:solidFill>
                  <a:schemeClr val="tx1"/>
                </a:solidFill>
                <a:effectLst/>
                <a:latin typeface="HCLTech Roobert" panose="020B0504030202060203" pitchFamily="34" charset="0"/>
                <a:cs typeface="HCLTech Roobert" panose="020B0504030202060203" pitchFamily="34" charset="0"/>
              </a:rPr>
              <a:t>Challenge in login to the portal, please send an email @ </a:t>
            </a:r>
            <a:r>
              <a:rPr lang="en-US" sz="1600" b="1" u="sng" kern="1200" baseline="0" dirty="0">
                <a:solidFill>
                  <a:schemeClr val="accent5">
                    <a:lumMod val="50000"/>
                  </a:schemeClr>
                </a:solidFill>
                <a:effectLst/>
                <a:latin typeface="HCLTech Roobert" panose="020B0504030202060203" pitchFamily="34" charset="0"/>
                <a:cs typeface="HCLTech Roobert" panose="020B0504030202060203" pitchFamily="34" charset="0"/>
              </a:rPr>
              <a:t>portal.login.issue@hcl.com</a:t>
            </a:r>
            <a:r>
              <a:rPr lang="en-US" sz="1600" b="1" u="none" kern="1200" baseline="0" dirty="0">
                <a:solidFill>
                  <a:schemeClr val="tx1"/>
                </a:solidFill>
                <a:effectLst/>
                <a:latin typeface="HCLTech Roobert" panose="020B0504030202060203" pitchFamily="34" charset="0"/>
                <a:cs typeface="HCLTech Roobert" panose="020B0504030202060203" pitchFamily="34" charset="0"/>
              </a:rPr>
              <a:t> along with error screenshot. </a:t>
            </a:r>
            <a:endParaRPr lang="en-US" sz="1400" b="1" dirty="0">
              <a:solidFill>
                <a:schemeClr val="tx1"/>
              </a:solidFill>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endParaRPr lang="en-US" sz="1050" dirty="0">
              <a:latin typeface="HCLTech Roobert" panose="020B0504030202060203" pitchFamily="34" charset="0"/>
              <a:cs typeface="HCLTech Roobert" panose="020B0504030202060203" pitchFamily="34" charset="0"/>
            </a:endParaRPr>
          </a:p>
          <a:p>
            <a:pPr marL="0" marR="0" lvl="0" indent="0" algn="l" defTabSz="914400" eaLnBrk="1" fontAlgn="base" latinLnBrk="0" hangingPunct="1">
              <a:lnSpc>
                <a:spcPct val="100000"/>
              </a:lnSpc>
              <a:spcBef>
                <a:spcPct val="0"/>
              </a:spcBef>
              <a:spcAft>
                <a:spcPct val="0"/>
              </a:spcAft>
              <a:buClrTx/>
              <a:buSzTx/>
              <a:buFontTx/>
              <a:buNone/>
              <a:tabLst/>
              <a:defRPr/>
            </a:pPr>
            <a:endParaRPr lang="en-US" sz="1050" b="0" u="none" kern="1200" baseline="0" dirty="0">
              <a:solidFill>
                <a:schemeClr val="tx1"/>
              </a:solidFill>
              <a:effectLst/>
              <a:latin typeface="HCLTech Roobert" panose="020B0504030202060203" pitchFamily="34" charset="0"/>
              <a:cs typeface="HCLTech Roobert" panose="020B0504030202060203" pitchFamily="34" charset="0"/>
            </a:endParaRPr>
          </a:p>
        </p:txBody>
      </p:sp>
      <p:sp>
        <p:nvSpPr>
          <p:cNvPr id="13" name="Rectangle: Rounded Corners 12">
            <a:extLst>
              <a:ext uri="{FF2B5EF4-FFF2-40B4-BE49-F238E27FC236}">
                <a16:creationId xmlns:a16="http://schemas.microsoft.com/office/drawing/2014/main" id="{745517B8-5E73-CCE7-2431-4FE790F4B6E5}"/>
              </a:ext>
            </a:extLst>
          </p:cNvPr>
          <p:cNvSpPr/>
          <p:nvPr/>
        </p:nvSpPr>
        <p:spPr>
          <a:xfrm>
            <a:off x="854061" y="3788552"/>
            <a:ext cx="5061858" cy="1932959"/>
          </a:xfrm>
          <a:prstGeom prst="round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400" b="1" u="none" kern="1200" baseline="0" dirty="0">
                <a:solidFill>
                  <a:schemeClr val="tx1"/>
                </a:solidFill>
                <a:effectLst/>
                <a:latin typeface="HCLTech Roobert" panose="020B0504030202060203" pitchFamily="34" charset="0"/>
                <a:cs typeface="HCLTech Roobert" panose="020B0504030202060203" pitchFamily="34" charset="0"/>
              </a:rPr>
              <a:t>Login Id /Password</a:t>
            </a:r>
            <a:r>
              <a:rPr lang="en-US" sz="1400" b="1" u="none" kern="1200" baseline="0" dirty="0">
                <a:solidFill>
                  <a:schemeClr val="tx1"/>
                </a:solidFill>
                <a:effectLst/>
                <a:latin typeface="HCLTech Roobert" panose="020B0504030202060203" pitchFamily="34" charset="0"/>
                <a:cs typeface="HCLTech Roobert" panose="020B0504030202060203" pitchFamily="34" charset="0"/>
              </a:rPr>
              <a:t> : </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Please enter your </a:t>
            </a:r>
            <a:r>
              <a:rPr lang="en-US" sz="1400" b="1" u="sng" kern="1200" baseline="0" dirty="0">
                <a:solidFill>
                  <a:schemeClr val="tx1"/>
                </a:solidFill>
                <a:effectLst/>
                <a:latin typeface="HCLTech Roobert" panose="020B0504030202060203" pitchFamily="34" charset="0"/>
                <a:cs typeface="HCLTech Roobert" panose="020B0504030202060203" pitchFamily="34" charset="0"/>
              </a:rPr>
              <a:t>SAP id</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 and </a:t>
            </a:r>
            <a:r>
              <a:rPr lang="en-US" sz="1400" b="1" u="none" kern="1200" baseline="0" dirty="0">
                <a:solidFill>
                  <a:schemeClr val="tx1"/>
                </a:solidFill>
                <a:effectLst/>
                <a:latin typeface="HCLTech Roobert" panose="020B0504030202060203" pitchFamily="34" charset="0"/>
                <a:cs typeface="HCLTech Roobert" panose="020B0504030202060203" pitchFamily="34" charset="0"/>
              </a:rPr>
              <a:t>password</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 an </a:t>
            </a:r>
            <a:r>
              <a:rPr lang="en-US" sz="1400" b="1" u="sng" kern="1200" baseline="0" dirty="0">
                <a:solidFill>
                  <a:schemeClr val="tx1"/>
                </a:solidFill>
                <a:effectLst/>
                <a:latin typeface="HCLTech Roobert" panose="020B0504030202060203" pitchFamily="34" charset="0"/>
                <a:cs typeface="HCLTech Roobert" panose="020B0504030202060203" pitchFamily="34" charset="0"/>
              </a:rPr>
              <a:t>OTP</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 will be triggered to  the </a:t>
            </a:r>
            <a:r>
              <a:rPr lang="en-US" sz="1400" b="1" u="sng" kern="1200" baseline="0" dirty="0">
                <a:solidFill>
                  <a:schemeClr val="tx1"/>
                </a:solidFill>
                <a:effectLst/>
                <a:latin typeface="HCLTech Roobert" panose="020B0504030202060203" pitchFamily="34" charset="0"/>
                <a:cs typeface="HCLTech Roobert" panose="020B0504030202060203" pitchFamily="34" charset="0"/>
              </a:rPr>
              <a:t>Personal Email Id</a:t>
            </a:r>
            <a:r>
              <a:rPr lang="en-US" sz="1400" b="1" u="none" kern="1200" baseline="0" dirty="0">
                <a:solidFill>
                  <a:schemeClr val="tx1"/>
                </a:solidFill>
                <a:effectLst/>
                <a:latin typeface="HCLTech Roobert" panose="020B0504030202060203" pitchFamily="34" charset="0"/>
                <a:cs typeface="HCLTech Roobert" panose="020B0504030202060203" pitchFamily="34" charset="0"/>
              </a:rPr>
              <a:t> (</a:t>
            </a:r>
            <a:r>
              <a:rPr lang="en-US" sz="1400" b="0" u="none" kern="1200" baseline="0" dirty="0">
                <a:solidFill>
                  <a:schemeClr val="tx1"/>
                </a:solidFill>
                <a:effectLst/>
                <a:latin typeface="HCLTech Roobert" panose="020B0504030202060203" pitchFamily="34" charset="0"/>
                <a:cs typeface="HCLTech Roobert" panose="020B0504030202060203" pitchFamily="34" charset="0"/>
              </a:rPr>
              <a:t>OTP is valid for 10 minutes only). Please check spam folder in case OTP is not received in the INBOX.</a:t>
            </a:r>
          </a:p>
        </p:txBody>
      </p:sp>
      <p:sp>
        <p:nvSpPr>
          <p:cNvPr id="15" name="Rectangle: Rounded Corners 14">
            <a:extLst>
              <a:ext uri="{FF2B5EF4-FFF2-40B4-BE49-F238E27FC236}">
                <a16:creationId xmlns:a16="http://schemas.microsoft.com/office/drawing/2014/main" id="{60DE7DC3-2044-D2F4-006B-E011E780BE73}"/>
              </a:ext>
            </a:extLst>
          </p:cNvPr>
          <p:cNvSpPr/>
          <p:nvPr/>
        </p:nvSpPr>
        <p:spPr>
          <a:xfrm>
            <a:off x="6442068" y="3821533"/>
            <a:ext cx="5061858" cy="1932959"/>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eaLnBrk="1" fontAlgn="base" latinLnBrk="0" hangingPunct="1">
              <a:lnSpc>
                <a:spcPct val="100000"/>
              </a:lnSpc>
              <a:spcBef>
                <a:spcPct val="0"/>
              </a:spcBef>
              <a:spcAft>
                <a:spcPct val="0"/>
              </a:spcAft>
              <a:buClrTx/>
              <a:buSzTx/>
              <a:buFontTx/>
              <a:buNone/>
              <a:tabLst/>
              <a:defRPr/>
            </a:pPr>
            <a:r>
              <a:rPr lang="en-US" sz="2400" b="1" u="none" kern="1200" baseline="0" dirty="0">
                <a:solidFill>
                  <a:schemeClr val="tx1"/>
                </a:solidFill>
                <a:effectLst/>
                <a:latin typeface="HCLTech Roobert" panose="020B0504030202060203" pitchFamily="34" charset="0"/>
                <a:cs typeface="HCLTech Roobert" panose="020B0504030202060203" pitchFamily="34" charset="0"/>
              </a:rPr>
              <a:t>Forgot Password</a:t>
            </a:r>
            <a:r>
              <a:rPr lang="en-US" sz="1200" b="1" u="none" kern="1200" baseline="0" dirty="0">
                <a:solidFill>
                  <a:schemeClr val="tx1"/>
                </a:solidFill>
                <a:effectLst/>
                <a:latin typeface="HCLTech Roobert" panose="020B0504030202060203" pitchFamily="34" charset="0"/>
                <a:cs typeface="HCLTech Roobert" panose="020B0504030202060203" pitchFamily="34" charset="0"/>
              </a:rPr>
              <a:t> : </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Please enter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SAP id</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Employee id</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and click on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Get Details button</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and then enter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PAN No</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or </a:t>
            </a:r>
            <a:r>
              <a:rPr lang="en-US" sz="1200" b="1" u="sng" kern="1200" baseline="0" dirty="0">
                <a:solidFill>
                  <a:schemeClr val="tx1"/>
                </a:solidFill>
                <a:effectLst/>
                <a:latin typeface="HCLTech Roobert" panose="020B0504030202060203" pitchFamily="34" charset="0"/>
                <a:cs typeface="HCLTech Roobert" panose="020B0504030202060203" pitchFamily="34" charset="0"/>
              </a:rPr>
              <a:t>Date of Birth</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 temporary password will be sent to the personal email id, this password will be valid only for 30 minutes. </a:t>
            </a:r>
            <a:r>
              <a:rPr lang="en-US" sz="1200" b="0" u="none" kern="1200" baseline="0" dirty="0">
                <a:solidFill>
                  <a:srgbClr val="FF0000"/>
                </a:solidFill>
                <a:effectLst/>
                <a:latin typeface="HCLTech Roobert" panose="020B0504030202060203" pitchFamily="34" charset="0"/>
                <a:cs typeface="HCLTech Roobert" panose="020B0504030202060203" pitchFamily="34" charset="0"/>
              </a:rPr>
              <a:t>Employee is requested to change his password using temporary password</a:t>
            </a:r>
            <a:r>
              <a:rPr lang="en-US" sz="1200" b="0" u="none" kern="1200" baseline="0" dirty="0">
                <a:solidFill>
                  <a:schemeClr val="tx1"/>
                </a:solidFill>
                <a:effectLst/>
                <a:latin typeface="HCLTech Roobert" panose="020B0504030202060203" pitchFamily="34" charset="0"/>
                <a:cs typeface="HCLTech Roobert" panose="020B0504030202060203" pitchFamily="34" charset="0"/>
              </a:rPr>
              <a:t>.</a:t>
            </a:r>
          </a:p>
          <a:p>
            <a:pPr marL="0" marR="0" lvl="0" indent="0" algn="l" defTabSz="914400" eaLnBrk="1" fontAlgn="base" latinLnBrk="0" hangingPunct="1">
              <a:lnSpc>
                <a:spcPct val="100000"/>
              </a:lnSpc>
              <a:spcBef>
                <a:spcPct val="0"/>
              </a:spcBef>
              <a:spcAft>
                <a:spcPct val="0"/>
              </a:spcAft>
              <a:buClrTx/>
              <a:buSzTx/>
              <a:buFontTx/>
              <a:buNone/>
              <a:tabLst/>
              <a:defRPr/>
            </a:pPr>
            <a:endParaRPr lang="en-US" sz="1200" dirty="0">
              <a:latin typeface="HCLTech Roobert" panose="020B0504030202060203" pitchFamily="34" charset="0"/>
              <a:cs typeface="HCLTech Roobert" panose="020B0504030202060203" pitchFamily="34" charset="0"/>
            </a:endParaRPr>
          </a:p>
        </p:txBody>
      </p:sp>
    </p:spTree>
    <p:extLst>
      <p:ext uri="{BB962C8B-B14F-4D97-AF65-F5344CB8AC3E}">
        <p14:creationId xmlns:p14="http://schemas.microsoft.com/office/powerpoint/2010/main" val="3720333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2065</Words>
  <Application>Microsoft Office PowerPoint</Application>
  <PresentationFormat>Widescreen</PresentationFormat>
  <Paragraphs>237</Paragraphs>
  <Slides>34</Slides>
  <Notes>24</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Calibri Light</vt:lpstr>
      <vt:lpstr>HCLTech bold</vt:lpstr>
      <vt:lpstr>HCLTech Roobert</vt:lpstr>
      <vt:lpstr>HCLTech Roobert Light</vt:lpstr>
      <vt:lpstr>HCLTech Roobert Medium</vt:lpstr>
      <vt:lpstr>HCLTech Roobert SemiBold</vt:lpstr>
      <vt:lpstr>Wingdings</vt:lpstr>
      <vt:lpstr>Office Theme</vt:lpstr>
      <vt:lpstr>Employee Exit Process - Provident Fund &amp; Pension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Pension Benefits under Employees’ Pension Scheme (EPS)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Ambika Prasad Maurya</dc:creator>
  <cp:lastModifiedBy>Ambika Prasad Maurya</cp:lastModifiedBy>
  <cp:revision>37</cp:revision>
  <dcterms:created xsi:type="dcterms:W3CDTF">2024-04-24T00:38:54Z</dcterms:created>
  <dcterms:modified xsi:type="dcterms:W3CDTF">2024-05-27T10:46:11Z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4a28144d-da42-410f-9f51-0806e29e459c</vt:lpwstr>
  </property>
  <property fmtid="{D5CDD505-2E9C-101B-9397-08002B2CF9AE}" pid="3" name="HCLClassification">
    <vt:lpwstr>HCL_Cla5s_Publ1c</vt:lpwstr>
  </property>
  <property fmtid="{D5CDD505-2E9C-101B-9397-08002B2CF9AE}" pid="4" name="HCLClassD6">
    <vt:lpwstr>False</vt:lpwstr>
  </property>
</Properties>
</file>